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0" r:id="rId4"/>
    <p:sldId id="261" r:id="rId5"/>
    <p:sldId id="263" r:id="rId6"/>
    <p:sldId id="262" r:id="rId7"/>
    <p:sldId id="264" r:id="rId8"/>
    <p:sldId id="265" r:id="rId9"/>
    <p:sldId id="266" r:id="rId10"/>
    <p:sldId id="258" r:id="rId11"/>
    <p:sldId id="257" r:id="rId12"/>
    <p:sldId id="284" r:id="rId13"/>
    <p:sldId id="286" r:id="rId14"/>
    <p:sldId id="287" r:id="rId15"/>
    <p:sldId id="288" r:id="rId16"/>
    <p:sldId id="289" r:id="rId17"/>
    <p:sldId id="290" r:id="rId18"/>
    <p:sldId id="291" r:id="rId19"/>
    <p:sldId id="292" r:id="rId20"/>
    <p:sldId id="293" r:id="rId21"/>
    <p:sldId id="294" r:id="rId22"/>
    <p:sldId id="295" r:id="rId23"/>
    <p:sldId id="29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81" r:id="rId37"/>
    <p:sldId id="279" r:id="rId38"/>
    <p:sldId id="280" r:id="rId39"/>
    <p:sldId id="282" r:id="rId40"/>
    <p:sldId id="283"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97" d="100"/>
          <a:sy n="97" d="100"/>
        </p:scale>
        <p:origin x="579"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2.png>
</file>

<file path=ppt/media/image20.png>
</file>

<file path=ppt/media/image3.png>
</file>

<file path=ppt/media/image4.png>
</file>

<file path=ppt/media/image40.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A217F-8909-6792-D192-BA3F29A7D0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9098937-C2D7-BF51-1F10-1B7C53180C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C56BE9AE-A771-2854-50A4-53150269033A}"/>
              </a:ext>
            </a:extLst>
          </p:cNvPr>
          <p:cNvSpPr>
            <a:spLocks noGrp="1"/>
          </p:cNvSpPr>
          <p:nvPr>
            <p:ph type="dt" sz="half" idx="10"/>
          </p:nvPr>
        </p:nvSpPr>
        <p:spPr/>
        <p:txBody>
          <a:bodyPr/>
          <a:lstStyle/>
          <a:p>
            <a:fld id="{DA1CD8F2-56A0-4C84-B325-EB1A23BD24B4}" type="datetimeFigureOut">
              <a:rPr lang="en-GB" smtClean="0"/>
              <a:t>28/01/2024</a:t>
            </a:fld>
            <a:endParaRPr lang="en-GB"/>
          </a:p>
        </p:txBody>
      </p:sp>
      <p:sp>
        <p:nvSpPr>
          <p:cNvPr id="5" name="Footer Placeholder 4">
            <a:extLst>
              <a:ext uri="{FF2B5EF4-FFF2-40B4-BE49-F238E27FC236}">
                <a16:creationId xmlns:a16="http://schemas.microsoft.com/office/drawing/2014/main" id="{C3C5FF23-A489-A98C-2010-DEA4397E5BC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77228D8-AB5A-B514-F47F-EDA66F86A571}"/>
              </a:ext>
            </a:extLst>
          </p:cNvPr>
          <p:cNvSpPr>
            <a:spLocks noGrp="1"/>
          </p:cNvSpPr>
          <p:nvPr>
            <p:ph type="sldNum" sz="quarter" idx="12"/>
          </p:nvPr>
        </p:nvSpPr>
        <p:spPr/>
        <p:txBody>
          <a:bodyPr/>
          <a:lstStyle/>
          <a:p>
            <a:fld id="{A53665E6-2CB6-4066-BEA0-1EEF640C27C9}" type="slidenum">
              <a:rPr lang="en-GB" smtClean="0"/>
              <a:t>‹#›</a:t>
            </a:fld>
            <a:endParaRPr lang="en-GB"/>
          </a:p>
        </p:txBody>
      </p:sp>
    </p:spTree>
    <p:extLst>
      <p:ext uri="{BB962C8B-B14F-4D97-AF65-F5344CB8AC3E}">
        <p14:creationId xmlns:p14="http://schemas.microsoft.com/office/powerpoint/2010/main" val="1139732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2B0A0-61E6-E07A-5127-73D4B232EB6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BE193C5-BB03-A9A8-783B-FB24738B15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09BBE17-2DF7-A691-9620-E03DB8267778}"/>
              </a:ext>
            </a:extLst>
          </p:cNvPr>
          <p:cNvSpPr>
            <a:spLocks noGrp="1"/>
          </p:cNvSpPr>
          <p:nvPr>
            <p:ph type="dt" sz="half" idx="10"/>
          </p:nvPr>
        </p:nvSpPr>
        <p:spPr/>
        <p:txBody>
          <a:bodyPr/>
          <a:lstStyle/>
          <a:p>
            <a:fld id="{DA1CD8F2-56A0-4C84-B325-EB1A23BD24B4}" type="datetimeFigureOut">
              <a:rPr lang="en-GB" smtClean="0"/>
              <a:t>28/01/2024</a:t>
            </a:fld>
            <a:endParaRPr lang="en-GB"/>
          </a:p>
        </p:txBody>
      </p:sp>
      <p:sp>
        <p:nvSpPr>
          <p:cNvPr id="5" name="Footer Placeholder 4">
            <a:extLst>
              <a:ext uri="{FF2B5EF4-FFF2-40B4-BE49-F238E27FC236}">
                <a16:creationId xmlns:a16="http://schemas.microsoft.com/office/drawing/2014/main" id="{158746DC-807A-EE69-4990-6A25B3CB754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D5B7738-3A23-9D35-A150-DA282B4460CA}"/>
              </a:ext>
            </a:extLst>
          </p:cNvPr>
          <p:cNvSpPr>
            <a:spLocks noGrp="1"/>
          </p:cNvSpPr>
          <p:nvPr>
            <p:ph type="sldNum" sz="quarter" idx="12"/>
          </p:nvPr>
        </p:nvSpPr>
        <p:spPr/>
        <p:txBody>
          <a:bodyPr/>
          <a:lstStyle/>
          <a:p>
            <a:fld id="{A53665E6-2CB6-4066-BEA0-1EEF640C27C9}" type="slidenum">
              <a:rPr lang="en-GB" smtClean="0"/>
              <a:t>‹#›</a:t>
            </a:fld>
            <a:endParaRPr lang="en-GB"/>
          </a:p>
        </p:txBody>
      </p:sp>
    </p:spTree>
    <p:extLst>
      <p:ext uri="{BB962C8B-B14F-4D97-AF65-F5344CB8AC3E}">
        <p14:creationId xmlns:p14="http://schemas.microsoft.com/office/powerpoint/2010/main" val="513201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3A3CD0-744A-2AF4-17F4-3B213A77E3B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24FE2D1-BF7D-030A-4883-4146FC93FD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2185C8C-74BA-0730-A0C2-78010A43D265}"/>
              </a:ext>
            </a:extLst>
          </p:cNvPr>
          <p:cNvSpPr>
            <a:spLocks noGrp="1"/>
          </p:cNvSpPr>
          <p:nvPr>
            <p:ph type="dt" sz="half" idx="10"/>
          </p:nvPr>
        </p:nvSpPr>
        <p:spPr/>
        <p:txBody>
          <a:bodyPr/>
          <a:lstStyle/>
          <a:p>
            <a:fld id="{DA1CD8F2-56A0-4C84-B325-EB1A23BD24B4}" type="datetimeFigureOut">
              <a:rPr lang="en-GB" smtClean="0"/>
              <a:t>28/01/2024</a:t>
            </a:fld>
            <a:endParaRPr lang="en-GB"/>
          </a:p>
        </p:txBody>
      </p:sp>
      <p:sp>
        <p:nvSpPr>
          <p:cNvPr id="5" name="Footer Placeholder 4">
            <a:extLst>
              <a:ext uri="{FF2B5EF4-FFF2-40B4-BE49-F238E27FC236}">
                <a16:creationId xmlns:a16="http://schemas.microsoft.com/office/drawing/2014/main" id="{E923DC8A-8C87-B0B2-E1B5-CB455567188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17391FA-A09C-662A-9787-80377C300B51}"/>
              </a:ext>
            </a:extLst>
          </p:cNvPr>
          <p:cNvSpPr>
            <a:spLocks noGrp="1"/>
          </p:cNvSpPr>
          <p:nvPr>
            <p:ph type="sldNum" sz="quarter" idx="12"/>
          </p:nvPr>
        </p:nvSpPr>
        <p:spPr/>
        <p:txBody>
          <a:bodyPr/>
          <a:lstStyle/>
          <a:p>
            <a:fld id="{A53665E6-2CB6-4066-BEA0-1EEF640C27C9}" type="slidenum">
              <a:rPr lang="en-GB" smtClean="0"/>
              <a:t>‹#›</a:t>
            </a:fld>
            <a:endParaRPr lang="en-GB"/>
          </a:p>
        </p:txBody>
      </p:sp>
    </p:spTree>
    <p:extLst>
      <p:ext uri="{BB962C8B-B14F-4D97-AF65-F5344CB8AC3E}">
        <p14:creationId xmlns:p14="http://schemas.microsoft.com/office/powerpoint/2010/main" val="2364165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9C832-32E3-DEF9-B399-00C940DF482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C75FAB6-8671-C100-3F6E-9BC60AF344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53E77C5-2893-6670-5B41-CD3E0EEF8077}"/>
              </a:ext>
            </a:extLst>
          </p:cNvPr>
          <p:cNvSpPr>
            <a:spLocks noGrp="1"/>
          </p:cNvSpPr>
          <p:nvPr>
            <p:ph type="dt" sz="half" idx="10"/>
          </p:nvPr>
        </p:nvSpPr>
        <p:spPr/>
        <p:txBody>
          <a:bodyPr/>
          <a:lstStyle/>
          <a:p>
            <a:fld id="{DA1CD8F2-56A0-4C84-B325-EB1A23BD24B4}" type="datetimeFigureOut">
              <a:rPr lang="en-GB" smtClean="0"/>
              <a:t>28/01/2024</a:t>
            </a:fld>
            <a:endParaRPr lang="en-GB"/>
          </a:p>
        </p:txBody>
      </p:sp>
      <p:sp>
        <p:nvSpPr>
          <p:cNvPr id="5" name="Footer Placeholder 4">
            <a:extLst>
              <a:ext uri="{FF2B5EF4-FFF2-40B4-BE49-F238E27FC236}">
                <a16:creationId xmlns:a16="http://schemas.microsoft.com/office/drawing/2014/main" id="{1A681A2D-3C8C-1D50-09E7-5270C15D40D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CD24F55-0F67-A84B-B1F0-37A6687AD930}"/>
              </a:ext>
            </a:extLst>
          </p:cNvPr>
          <p:cNvSpPr>
            <a:spLocks noGrp="1"/>
          </p:cNvSpPr>
          <p:nvPr>
            <p:ph type="sldNum" sz="quarter" idx="12"/>
          </p:nvPr>
        </p:nvSpPr>
        <p:spPr/>
        <p:txBody>
          <a:bodyPr/>
          <a:lstStyle/>
          <a:p>
            <a:fld id="{A53665E6-2CB6-4066-BEA0-1EEF640C27C9}" type="slidenum">
              <a:rPr lang="en-GB" smtClean="0"/>
              <a:t>‹#›</a:t>
            </a:fld>
            <a:endParaRPr lang="en-GB"/>
          </a:p>
        </p:txBody>
      </p:sp>
    </p:spTree>
    <p:extLst>
      <p:ext uri="{BB962C8B-B14F-4D97-AF65-F5344CB8AC3E}">
        <p14:creationId xmlns:p14="http://schemas.microsoft.com/office/powerpoint/2010/main" val="2828169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35DD1-C8E9-9EE1-F593-E2142D1F13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C27C2D0A-FD6E-5CBA-8164-2F1050B9F4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42BB7AA-1F9E-2515-9900-79293292C291}"/>
              </a:ext>
            </a:extLst>
          </p:cNvPr>
          <p:cNvSpPr>
            <a:spLocks noGrp="1"/>
          </p:cNvSpPr>
          <p:nvPr>
            <p:ph type="dt" sz="half" idx="10"/>
          </p:nvPr>
        </p:nvSpPr>
        <p:spPr/>
        <p:txBody>
          <a:bodyPr/>
          <a:lstStyle/>
          <a:p>
            <a:fld id="{DA1CD8F2-56A0-4C84-B325-EB1A23BD24B4}" type="datetimeFigureOut">
              <a:rPr lang="en-GB" smtClean="0"/>
              <a:t>28/01/2024</a:t>
            </a:fld>
            <a:endParaRPr lang="en-GB"/>
          </a:p>
        </p:txBody>
      </p:sp>
      <p:sp>
        <p:nvSpPr>
          <p:cNvPr id="5" name="Footer Placeholder 4">
            <a:extLst>
              <a:ext uri="{FF2B5EF4-FFF2-40B4-BE49-F238E27FC236}">
                <a16:creationId xmlns:a16="http://schemas.microsoft.com/office/drawing/2014/main" id="{7144FF1D-55D6-185A-A540-846A110AFDA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6243EF9-0872-108D-D5F8-C05B71423899}"/>
              </a:ext>
            </a:extLst>
          </p:cNvPr>
          <p:cNvSpPr>
            <a:spLocks noGrp="1"/>
          </p:cNvSpPr>
          <p:nvPr>
            <p:ph type="sldNum" sz="quarter" idx="12"/>
          </p:nvPr>
        </p:nvSpPr>
        <p:spPr/>
        <p:txBody>
          <a:bodyPr/>
          <a:lstStyle/>
          <a:p>
            <a:fld id="{A53665E6-2CB6-4066-BEA0-1EEF640C27C9}" type="slidenum">
              <a:rPr lang="en-GB" smtClean="0"/>
              <a:t>‹#›</a:t>
            </a:fld>
            <a:endParaRPr lang="en-GB"/>
          </a:p>
        </p:txBody>
      </p:sp>
    </p:spTree>
    <p:extLst>
      <p:ext uri="{BB962C8B-B14F-4D97-AF65-F5344CB8AC3E}">
        <p14:creationId xmlns:p14="http://schemas.microsoft.com/office/powerpoint/2010/main" val="1086134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24A33-A3A9-CDC8-7257-017F5689C88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DA37EE1-DF29-5D92-D8FD-A0C93ADD16F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3A26B319-415E-CE07-1CB1-75B5331A70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735F1E7-6DB1-AF99-D8C0-C7F3208F436B}"/>
              </a:ext>
            </a:extLst>
          </p:cNvPr>
          <p:cNvSpPr>
            <a:spLocks noGrp="1"/>
          </p:cNvSpPr>
          <p:nvPr>
            <p:ph type="dt" sz="half" idx="10"/>
          </p:nvPr>
        </p:nvSpPr>
        <p:spPr/>
        <p:txBody>
          <a:bodyPr/>
          <a:lstStyle/>
          <a:p>
            <a:fld id="{DA1CD8F2-56A0-4C84-B325-EB1A23BD24B4}" type="datetimeFigureOut">
              <a:rPr lang="en-GB" smtClean="0"/>
              <a:t>28/01/2024</a:t>
            </a:fld>
            <a:endParaRPr lang="en-GB"/>
          </a:p>
        </p:txBody>
      </p:sp>
      <p:sp>
        <p:nvSpPr>
          <p:cNvPr id="6" name="Footer Placeholder 5">
            <a:extLst>
              <a:ext uri="{FF2B5EF4-FFF2-40B4-BE49-F238E27FC236}">
                <a16:creationId xmlns:a16="http://schemas.microsoft.com/office/drawing/2014/main" id="{8042EB5D-F696-41D0-20CC-981B537F611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457CE88-971A-0957-89EF-0C45D94A1880}"/>
              </a:ext>
            </a:extLst>
          </p:cNvPr>
          <p:cNvSpPr>
            <a:spLocks noGrp="1"/>
          </p:cNvSpPr>
          <p:nvPr>
            <p:ph type="sldNum" sz="quarter" idx="12"/>
          </p:nvPr>
        </p:nvSpPr>
        <p:spPr/>
        <p:txBody>
          <a:bodyPr/>
          <a:lstStyle/>
          <a:p>
            <a:fld id="{A53665E6-2CB6-4066-BEA0-1EEF640C27C9}" type="slidenum">
              <a:rPr lang="en-GB" smtClean="0"/>
              <a:t>‹#›</a:t>
            </a:fld>
            <a:endParaRPr lang="en-GB"/>
          </a:p>
        </p:txBody>
      </p:sp>
    </p:spTree>
    <p:extLst>
      <p:ext uri="{BB962C8B-B14F-4D97-AF65-F5344CB8AC3E}">
        <p14:creationId xmlns:p14="http://schemas.microsoft.com/office/powerpoint/2010/main" val="2254187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2A82D-E4EB-B0A7-2D78-5ACA71B36F21}"/>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7466F7B-1EA6-0CAE-EB5D-BA3350FE04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1F2B9EB-7FCF-9890-E2D3-FD388D354C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0DC2944-2050-21E7-2525-7BB48C687F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AD06A46-C4D6-7436-D64E-177093B0CBB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A2F47B4-9300-D420-B4E8-EF9C5AF9A03B}"/>
              </a:ext>
            </a:extLst>
          </p:cNvPr>
          <p:cNvSpPr>
            <a:spLocks noGrp="1"/>
          </p:cNvSpPr>
          <p:nvPr>
            <p:ph type="dt" sz="half" idx="10"/>
          </p:nvPr>
        </p:nvSpPr>
        <p:spPr/>
        <p:txBody>
          <a:bodyPr/>
          <a:lstStyle/>
          <a:p>
            <a:fld id="{DA1CD8F2-56A0-4C84-B325-EB1A23BD24B4}" type="datetimeFigureOut">
              <a:rPr lang="en-GB" smtClean="0"/>
              <a:t>28/01/2024</a:t>
            </a:fld>
            <a:endParaRPr lang="en-GB"/>
          </a:p>
        </p:txBody>
      </p:sp>
      <p:sp>
        <p:nvSpPr>
          <p:cNvPr id="8" name="Footer Placeholder 7">
            <a:extLst>
              <a:ext uri="{FF2B5EF4-FFF2-40B4-BE49-F238E27FC236}">
                <a16:creationId xmlns:a16="http://schemas.microsoft.com/office/drawing/2014/main" id="{2B026B9F-2991-CA97-A5D1-F8DDC8C84D89}"/>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8EF7EC9-B55E-8F87-5FC8-AA5EEA953092}"/>
              </a:ext>
            </a:extLst>
          </p:cNvPr>
          <p:cNvSpPr>
            <a:spLocks noGrp="1"/>
          </p:cNvSpPr>
          <p:nvPr>
            <p:ph type="sldNum" sz="quarter" idx="12"/>
          </p:nvPr>
        </p:nvSpPr>
        <p:spPr/>
        <p:txBody>
          <a:bodyPr/>
          <a:lstStyle/>
          <a:p>
            <a:fld id="{A53665E6-2CB6-4066-BEA0-1EEF640C27C9}" type="slidenum">
              <a:rPr lang="en-GB" smtClean="0"/>
              <a:t>‹#›</a:t>
            </a:fld>
            <a:endParaRPr lang="en-GB"/>
          </a:p>
        </p:txBody>
      </p:sp>
    </p:spTree>
    <p:extLst>
      <p:ext uri="{BB962C8B-B14F-4D97-AF65-F5344CB8AC3E}">
        <p14:creationId xmlns:p14="http://schemas.microsoft.com/office/powerpoint/2010/main" val="3005653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D30FB-5773-7779-33FD-32166834F972}"/>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E0FE775-4FD9-BF2C-2C93-E841BB807389}"/>
              </a:ext>
            </a:extLst>
          </p:cNvPr>
          <p:cNvSpPr>
            <a:spLocks noGrp="1"/>
          </p:cNvSpPr>
          <p:nvPr>
            <p:ph type="dt" sz="half" idx="10"/>
          </p:nvPr>
        </p:nvSpPr>
        <p:spPr/>
        <p:txBody>
          <a:bodyPr/>
          <a:lstStyle/>
          <a:p>
            <a:fld id="{DA1CD8F2-56A0-4C84-B325-EB1A23BD24B4}" type="datetimeFigureOut">
              <a:rPr lang="en-GB" smtClean="0"/>
              <a:t>28/01/2024</a:t>
            </a:fld>
            <a:endParaRPr lang="en-GB"/>
          </a:p>
        </p:txBody>
      </p:sp>
      <p:sp>
        <p:nvSpPr>
          <p:cNvPr id="4" name="Footer Placeholder 3">
            <a:extLst>
              <a:ext uri="{FF2B5EF4-FFF2-40B4-BE49-F238E27FC236}">
                <a16:creationId xmlns:a16="http://schemas.microsoft.com/office/drawing/2014/main" id="{0E1F0C6C-F1AA-5F93-B711-C11ECC0A30A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7D88938F-A36E-040B-8195-7849C7EA2A6F}"/>
              </a:ext>
            </a:extLst>
          </p:cNvPr>
          <p:cNvSpPr>
            <a:spLocks noGrp="1"/>
          </p:cNvSpPr>
          <p:nvPr>
            <p:ph type="sldNum" sz="quarter" idx="12"/>
          </p:nvPr>
        </p:nvSpPr>
        <p:spPr/>
        <p:txBody>
          <a:bodyPr/>
          <a:lstStyle/>
          <a:p>
            <a:fld id="{A53665E6-2CB6-4066-BEA0-1EEF640C27C9}" type="slidenum">
              <a:rPr lang="en-GB" smtClean="0"/>
              <a:t>‹#›</a:t>
            </a:fld>
            <a:endParaRPr lang="en-GB"/>
          </a:p>
        </p:txBody>
      </p:sp>
    </p:spTree>
    <p:extLst>
      <p:ext uri="{BB962C8B-B14F-4D97-AF65-F5344CB8AC3E}">
        <p14:creationId xmlns:p14="http://schemas.microsoft.com/office/powerpoint/2010/main" val="1730521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5DAF70B-D968-5D06-05E7-7EE8B2341C02}"/>
              </a:ext>
            </a:extLst>
          </p:cNvPr>
          <p:cNvSpPr>
            <a:spLocks noGrp="1"/>
          </p:cNvSpPr>
          <p:nvPr>
            <p:ph type="dt" sz="half" idx="10"/>
          </p:nvPr>
        </p:nvSpPr>
        <p:spPr/>
        <p:txBody>
          <a:bodyPr/>
          <a:lstStyle/>
          <a:p>
            <a:fld id="{DA1CD8F2-56A0-4C84-B325-EB1A23BD24B4}" type="datetimeFigureOut">
              <a:rPr lang="en-GB" smtClean="0"/>
              <a:t>28/01/2024</a:t>
            </a:fld>
            <a:endParaRPr lang="en-GB"/>
          </a:p>
        </p:txBody>
      </p:sp>
      <p:sp>
        <p:nvSpPr>
          <p:cNvPr id="3" name="Footer Placeholder 2">
            <a:extLst>
              <a:ext uri="{FF2B5EF4-FFF2-40B4-BE49-F238E27FC236}">
                <a16:creationId xmlns:a16="http://schemas.microsoft.com/office/drawing/2014/main" id="{51ECF828-5432-73E2-D748-0E23307FB42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E20D7E2-18D7-006B-2194-D9AC75618D29}"/>
              </a:ext>
            </a:extLst>
          </p:cNvPr>
          <p:cNvSpPr>
            <a:spLocks noGrp="1"/>
          </p:cNvSpPr>
          <p:nvPr>
            <p:ph type="sldNum" sz="quarter" idx="12"/>
          </p:nvPr>
        </p:nvSpPr>
        <p:spPr/>
        <p:txBody>
          <a:bodyPr/>
          <a:lstStyle/>
          <a:p>
            <a:fld id="{A53665E6-2CB6-4066-BEA0-1EEF640C27C9}" type="slidenum">
              <a:rPr lang="en-GB" smtClean="0"/>
              <a:t>‹#›</a:t>
            </a:fld>
            <a:endParaRPr lang="en-GB"/>
          </a:p>
        </p:txBody>
      </p:sp>
    </p:spTree>
    <p:extLst>
      <p:ext uri="{BB962C8B-B14F-4D97-AF65-F5344CB8AC3E}">
        <p14:creationId xmlns:p14="http://schemas.microsoft.com/office/powerpoint/2010/main" val="4221581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AE95F-B9FC-14E8-3D8B-C01BDA9DDA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526A714-9867-54CE-69A3-5F4DE7F285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46DF324-8447-8654-508B-FF48555ED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48E275-0FE7-2BAB-41EF-B7CC99DDC976}"/>
              </a:ext>
            </a:extLst>
          </p:cNvPr>
          <p:cNvSpPr>
            <a:spLocks noGrp="1"/>
          </p:cNvSpPr>
          <p:nvPr>
            <p:ph type="dt" sz="half" idx="10"/>
          </p:nvPr>
        </p:nvSpPr>
        <p:spPr/>
        <p:txBody>
          <a:bodyPr/>
          <a:lstStyle/>
          <a:p>
            <a:fld id="{DA1CD8F2-56A0-4C84-B325-EB1A23BD24B4}" type="datetimeFigureOut">
              <a:rPr lang="en-GB" smtClean="0"/>
              <a:t>28/01/2024</a:t>
            </a:fld>
            <a:endParaRPr lang="en-GB"/>
          </a:p>
        </p:txBody>
      </p:sp>
      <p:sp>
        <p:nvSpPr>
          <p:cNvPr id="6" name="Footer Placeholder 5">
            <a:extLst>
              <a:ext uri="{FF2B5EF4-FFF2-40B4-BE49-F238E27FC236}">
                <a16:creationId xmlns:a16="http://schemas.microsoft.com/office/drawing/2014/main" id="{4175F5AF-1166-1A0A-2AA7-084C3AC81E7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2311F90-2372-FDA0-026A-B186584DD876}"/>
              </a:ext>
            </a:extLst>
          </p:cNvPr>
          <p:cNvSpPr>
            <a:spLocks noGrp="1"/>
          </p:cNvSpPr>
          <p:nvPr>
            <p:ph type="sldNum" sz="quarter" idx="12"/>
          </p:nvPr>
        </p:nvSpPr>
        <p:spPr/>
        <p:txBody>
          <a:bodyPr/>
          <a:lstStyle/>
          <a:p>
            <a:fld id="{A53665E6-2CB6-4066-BEA0-1EEF640C27C9}" type="slidenum">
              <a:rPr lang="en-GB" smtClean="0"/>
              <a:t>‹#›</a:t>
            </a:fld>
            <a:endParaRPr lang="en-GB"/>
          </a:p>
        </p:txBody>
      </p:sp>
    </p:spTree>
    <p:extLst>
      <p:ext uri="{BB962C8B-B14F-4D97-AF65-F5344CB8AC3E}">
        <p14:creationId xmlns:p14="http://schemas.microsoft.com/office/powerpoint/2010/main" val="1613059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8C3B7-56C2-59F2-E5E0-977059C809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7FE2F48-F8E8-CB60-0007-258D0FAA7A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A9FBBFC-7EB8-4353-86EA-6AB5364CE0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82F7D3-9C50-CD23-395C-5ED4F91CF27C}"/>
              </a:ext>
            </a:extLst>
          </p:cNvPr>
          <p:cNvSpPr>
            <a:spLocks noGrp="1"/>
          </p:cNvSpPr>
          <p:nvPr>
            <p:ph type="dt" sz="half" idx="10"/>
          </p:nvPr>
        </p:nvSpPr>
        <p:spPr/>
        <p:txBody>
          <a:bodyPr/>
          <a:lstStyle/>
          <a:p>
            <a:fld id="{DA1CD8F2-56A0-4C84-B325-EB1A23BD24B4}" type="datetimeFigureOut">
              <a:rPr lang="en-GB" smtClean="0"/>
              <a:t>28/01/2024</a:t>
            </a:fld>
            <a:endParaRPr lang="en-GB"/>
          </a:p>
        </p:txBody>
      </p:sp>
      <p:sp>
        <p:nvSpPr>
          <p:cNvPr id="6" name="Footer Placeholder 5">
            <a:extLst>
              <a:ext uri="{FF2B5EF4-FFF2-40B4-BE49-F238E27FC236}">
                <a16:creationId xmlns:a16="http://schemas.microsoft.com/office/drawing/2014/main" id="{07059590-A43B-8F56-6070-BB07A2CE532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0519807-DCD6-2AA8-10DE-55523BAAADD6}"/>
              </a:ext>
            </a:extLst>
          </p:cNvPr>
          <p:cNvSpPr>
            <a:spLocks noGrp="1"/>
          </p:cNvSpPr>
          <p:nvPr>
            <p:ph type="sldNum" sz="quarter" idx="12"/>
          </p:nvPr>
        </p:nvSpPr>
        <p:spPr/>
        <p:txBody>
          <a:bodyPr/>
          <a:lstStyle/>
          <a:p>
            <a:fld id="{A53665E6-2CB6-4066-BEA0-1EEF640C27C9}" type="slidenum">
              <a:rPr lang="en-GB" smtClean="0"/>
              <a:t>‹#›</a:t>
            </a:fld>
            <a:endParaRPr lang="en-GB"/>
          </a:p>
        </p:txBody>
      </p:sp>
    </p:spTree>
    <p:extLst>
      <p:ext uri="{BB962C8B-B14F-4D97-AF65-F5344CB8AC3E}">
        <p14:creationId xmlns:p14="http://schemas.microsoft.com/office/powerpoint/2010/main" val="42818151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C55715-9149-FBCF-2BBB-18B263A194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22550CA-074E-71EC-7472-A79375B665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40F0007-34C2-51BA-CD91-C50F5FC360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1CD8F2-56A0-4C84-B325-EB1A23BD24B4}" type="datetimeFigureOut">
              <a:rPr lang="en-GB" smtClean="0"/>
              <a:t>28/01/2024</a:t>
            </a:fld>
            <a:endParaRPr lang="en-GB"/>
          </a:p>
        </p:txBody>
      </p:sp>
      <p:sp>
        <p:nvSpPr>
          <p:cNvPr id="5" name="Footer Placeholder 4">
            <a:extLst>
              <a:ext uri="{FF2B5EF4-FFF2-40B4-BE49-F238E27FC236}">
                <a16:creationId xmlns:a16="http://schemas.microsoft.com/office/drawing/2014/main" id="{B5703281-383E-E708-0B64-B693738F5D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5E5F017B-065F-C73D-2B4D-F1EE0F8365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3665E6-2CB6-4066-BEA0-1EEF640C27C9}" type="slidenum">
              <a:rPr lang="en-GB" smtClean="0"/>
              <a:t>‹#›</a:t>
            </a:fld>
            <a:endParaRPr lang="en-GB"/>
          </a:p>
        </p:txBody>
      </p:sp>
    </p:spTree>
    <p:extLst>
      <p:ext uri="{BB962C8B-B14F-4D97-AF65-F5344CB8AC3E}">
        <p14:creationId xmlns:p14="http://schemas.microsoft.com/office/powerpoint/2010/main" val="6344724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AA395-65F0-6106-D344-3D35191E8EBA}"/>
              </a:ext>
            </a:extLst>
          </p:cNvPr>
          <p:cNvSpPr>
            <a:spLocks noGrp="1"/>
          </p:cNvSpPr>
          <p:nvPr>
            <p:ph type="ctrTitle"/>
          </p:nvPr>
        </p:nvSpPr>
        <p:spPr/>
        <p:txBody>
          <a:bodyPr/>
          <a:lstStyle/>
          <a:p>
            <a:r>
              <a:rPr lang="en-GB" b="1" dirty="0"/>
              <a:t>Computer Architecture</a:t>
            </a:r>
          </a:p>
        </p:txBody>
      </p:sp>
      <p:sp>
        <p:nvSpPr>
          <p:cNvPr id="3" name="Subtitle 2">
            <a:extLst>
              <a:ext uri="{FF2B5EF4-FFF2-40B4-BE49-F238E27FC236}">
                <a16:creationId xmlns:a16="http://schemas.microsoft.com/office/drawing/2014/main" id="{30EAF88F-CA67-057B-E46A-3BE56DDCB00A}"/>
              </a:ext>
            </a:extLst>
          </p:cNvPr>
          <p:cNvSpPr>
            <a:spLocks noGrp="1"/>
          </p:cNvSpPr>
          <p:nvPr>
            <p:ph type="subTitle" idx="1"/>
          </p:nvPr>
        </p:nvSpPr>
        <p:spPr/>
        <p:txBody>
          <a:bodyPr/>
          <a:lstStyle/>
          <a:p>
            <a:r>
              <a:rPr lang="en-GB" b="1" dirty="0"/>
              <a:t>CSC2206/CSC2231</a:t>
            </a:r>
          </a:p>
          <a:p>
            <a:endParaRPr lang="en-GB" b="1" dirty="0"/>
          </a:p>
          <a:p>
            <a:pPr algn="r"/>
            <a:r>
              <a:rPr lang="en-GB" b="1" dirty="0"/>
              <a:t>Instructor: Hadiza Umar</a:t>
            </a:r>
          </a:p>
        </p:txBody>
      </p:sp>
    </p:spTree>
    <p:extLst>
      <p:ext uri="{BB962C8B-B14F-4D97-AF65-F5344CB8AC3E}">
        <p14:creationId xmlns:p14="http://schemas.microsoft.com/office/powerpoint/2010/main" val="17756207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BEBEC-2D02-CA7A-6047-4EFA142C5132}"/>
              </a:ext>
            </a:extLst>
          </p:cNvPr>
          <p:cNvSpPr>
            <a:spLocks noGrp="1"/>
          </p:cNvSpPr>
          <p:nvPr>
            <p:ph type="title"/>
          </p:nvPr>
        </p:nvSpPr>
        <p:spPr/>
        <p:txBody>
          <a:bodyPr>
            <a:normAutofit/>
          </a:bodyPr>
          <a:lstStyle/>
          <a:p>
            <a:r>
              <a:rPr lang="en-GB" b="1" i="0" u="none" strike="noStrike" baseline="0" dirty="0">
                <a:latin typeface="Calibri-Bold"/>
              </a:rPr>
              <a:t>What is Computer Organisation?</a:t>
            </a:r>
            <a:endParaRPr lang="en-GB" dirty="0"/>
          </a:p>
        </p:txBody>
      </p:sp>
      <p:sp>
        <p:nvSpPr>
          <p:cNvPr id="3" name="Content Placeholder 2">
            <a:extLst>
              <a:ext uri="{FF2B5EF4-FFF2-40B4-BE49-F238E27FC236}">
                <a16:creationId xmlns:a16="http://schemas.microsoft.com/office/drawing/2014/main" id="{6A54FFA4-758F-62FC-1E6A-E2E77F08B2CA}"/>
              </a:ext>
            </a:extLst>
          </p:cNvPr>
          <p:cNvSpPr>
            <a:spLocks noGrp="1"/>
          </p:cNvSpPr>
          <p:nvPr>
            <p:ph idx="1"/>
          </p:nvPr>
        </p:nvSpPr>
        <p:spPr/>
        <p:txBody>
          <a:bodyPr>
            <a:normAutofit/>
          </a:bodyPr>
          <a:lstStyle/>
          <a:p>
            <a:pPr algn="just"/>
            <a:r>
              <a:rPr lang="en-GB" sz="3600" b="1" i="0" u="none" strike="noStrike" baseline="0" dirty="0">
                <a:latin typeface="Calibri-Bold"/>
              </a:rPr>
              <a:t>Computer organisation </a:t>
            </a:r>
            <a:r>
              <a:rPr lang="en-GB" sz="3200" b="0" i="0" u="none" strike="noStrike" baseline="0" dirty="0"/>
              <a:t>It also </a:t>
            </a:r>
            <a:r>
              <a:rPr lang="en-GB" sz="3200" dirty="0">
                <a:effectLst/>
                <a:ea typeface="Calibri" panose="020F0502020204030204" pitchFamily="34" charset="0"/>
                <a:cs typeface="TimesTen-Roman"/>
              </a:rPr>
              <a:t>refers to the operational units and their interconnections that realize the architectural specifications. It </a:t>
            </a:r>
            <a:r>
              <a:rPr lang="en-GB" sz="3200" b="0" i="0" u="none" strike="noStrike" baseline="0" dirty="0">
                <a:latin typeface="Calibri" panose="020F0502020204030204" pitchFamily="34" charset="0"/>
              </a:rPr>
              <a:t>addresses issues such as control signals (how the computer is controlled), signalling methods, and memory types/technology and </a:t>
            </a:r>
            <a:r>
              <a:rPr lang="en-GB" sz="3200" dirty="0">
                <a:effectLst/>
                <a:ea typeface="Calibri" panose="020F0502020204030204" pitchFamily="34" charset="0"/>
                <a:cs typeface="TimesTen-Roman"/>
              </a:rPr>
              <a:t>interfaces between the computer and peripherals</a:t>
            </a:r>
            <a:r>
              <a:rPr lang="en-GB" sz="3200" b="0" i="0" u="none" strike="noStrike" baseline="0" dirty="0"/>
              <a:t>. It encompasses all physical aspects of computer systems. </a:t>
            </a:r>
          </a:p>
          <a:p>
            <a:pPr algn="just"/>
            <a:r>
              <a:rPr lang="en-GB" sz="3600" b="0" i="0" u="none" strike="noStrike" baseline="0" dirty="0">
                <a:latin typeface="Calibri" panose="020F0502020204030204" pitchFamily="34" charset="0"/>
              </a:rPr>
              <a:t>It helps us to answer the question: </a:t>
            </a:r>
            <a:r>
              <a:rPr lang="en-GB" sz="3600" b="1" i="0" u="none" strike="noStrike" baseline="0" dirty="0">
                <a:latin typeface="Calibri-Bold"/>
              </a:rPr>
              <a:t>How does a computer work?</a:t>
            </a:r>
            <a:endParaRPr lang="en-GB" sz="3600" dirty="0"/>
          </a:p>
        </p:txBody>
      </p:sp>
    </p:spTree>
    <p:extLst>
      <p:ext uri="{BB962C8B-B14F-4D97-AF65-F5344CB8AC3E}">
        <p14:creationId xmlns:p14="http://schemas.microsoft.com/office/powerpoint/2010/main" val="1144590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CCB22-2C85-6F0C-2784-6D2E4764050F}"/>
              </a:ext>
            </a:extLst>
          </p:cNvPr>
          <p:cNvSpPr>
            <a:spLocks noGrp="1"/>
          </p:cNvSpPr>
          <p:nvPr>
            <p:ph type="title"/>
          </p:nvPr>
        </p:nvSpPr>
        <p:spPr/>
        <p:txBody>
          <a:bodyPr>
            <a:normAutofit/>
          </a:bodyPr>
          <a:lstStyle/>
          <a:p>
            <a:r>
              <a:rPr lang="en-GB" sz="4400" b="1" i="0" u="none" strike="noStrike" baseline="0" dirty="0">
                <a:latin typeface="Calibri-Bold"/>
              </a:rPr>
              <a:t>What is Computer Architecture?</a:t>
            </a:r>
            <a:br>
              <a:rPr lang="en-GB" sz="4400" b="1" i="0" u="none" strike="noStrike" baseline="0" dirty="0">
                <a:latin typeface="Calibri-Bold"/>
              </a:rPr>
            </a:br>
            <a:endParaRPr lang="en-GB" dirty="0"/>
          </a:p>
        </p:txBody>
      </p:sp>
      <p:sp>
        <p:nvSpPr>
          <p:cNvPr id="3" name="Content Placeholder 2">
            <a:extLst>
              <a:ext uri="{FF2B5EF4-FFF2-40B4-BE49-F238E27FC236}">
                <a16:creationId xmlns:a16="http://schemas.microsoft.com/office/drawing/2014/main" id="{9DE3D7F8-FB25-66E7-4E42-1E098A05F736}"/>
              </a:ext>
            </a:extLst>
          </p:cNvPr>
          <p:cNvSpPr>
            <a:spLocks noGrp="1"/>
          </p:cNvSpPr>
          <p:nvPr>
            <p:ph idx="1"/>
          </p:nvPr>
        </p:nvSpPr>
        <p:spPr/>
        <p:txBody>
          <a:bodyPr>
            <a:normAutofit/>
          </a:bodyPr>
          <a:lstStyle/>
          <a:p>
            <a:pPr algn="just"/>
            <a:r>
              <a:rPr lang="en-GB" sz="2400" b="1" dirty="0">
                <a:effectLst/>
                <a:ea typeface="Calibri" panose="020F0502020204030204" pitchFamily="34" charset="0"/>
                <a:cs typeface="TimesTen-Bold"/>
              </a:rPr>
              <a:t>Computer architecture </a:t>
            </a:r>
            <a:r>
              <a:rPr lang="en-GB" sz="2400" dirty="0">
                <a:effectLst/>
                <a:ea typeface="Calibri" panose="020F0502020204030204" pitchFamily="34" charset="0"/>
                <a:cs typeface="TimesTen-Roman"/>
              </a:rPr>
              <a:t>refers to those attributes of a system visible to a programmer or those that directly impact the logical execution of a program. Examples of architectural attributes include the instruction set, the number of bits used to represent various data types (e.g., numbers, characters), I/O mechanisms, and techniques for addressing memory. </a:t>
            </a:r>
            <a:r>
              <a:rPr lang="en-GB" sz="2400" dirty="0">
                <a:solidFill>
                  <a:srgbClr val="2C2C2C"/>
                </a:solidFill>
                <a:effectLst/>
                <a:ea typeface="Calibri" panose="020F0502020204030204" pitchFamily="34" charset="0"/>
                <a:cs typeface="Times New Roman" panose="02020603050405020304" pitchFamily="18" charset="0"/>
              </a:rPr>
              <a:t>Computer architecture comprises rules, methods, and procedures that describe the execution and functionality of the entire computer system. In general terms, computer architecture refers to how a computer system is designed using compatible technologies. </a:t>
            </a:r>
          </a:p>
          <a:p>
            <a:pPr marL="0" indent="0" algn="just">
              <a:buNone/>
            </a:pPr>
            <a:endParaRPr lang="en-GB" sz="2400" dirty="0">
              <a:effectLst/>
              <a:ea typeface="Calibri" panose="020F0502020204030204" pitchFamily="34" charset="0"/>
              <a:cs typeface="Times New Roman" panose="02020603050405020304" pitchFamily="18" charset="0"/>
            </a:endParaRPr>
          </a:p>
          <a:p>
            <a:pPr algn="l"/>
            <a:r>
              <a:rPr lang="en-GB" sz="2400" b="0" i="0" u="none" strike="noStrike" baseline="0" dirty="0"/>
              <a:t>Studying computer architecture helps us to answer the question: </a:t>
            </a:r>
            <a:r>
              <a:rPr lang="en-GB" sz="2400" b="1" i="0" u="none" strike="noStrike" baseline="0" dirty="0"/>
              <a:t>How is a </a:t>
            </a:r>
            <a:r>
              <a:rPr lang="en-GB" sz="2400" b="1" dirty="0"/>
              <a:t>computer system designed?</a:t>
            </a:r>
            <a:endParaRPr lang="en-GB" sz="2400" dirty="0"/>
          </a:p>
        </p:txBody>
      </p:sp>
    </p:spTree>
    <p:extLst>
      <p:ext uri="{BB962C8B-B14F-4D97-AF65-F5344CB8AC3E}">
        <p14:creationId xmlns:p14="http://schemas.microsoft.com/office/powerpoint/2010/main" val="2944254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399F9-9EA0-2B21-8029-5E8C8A15F434}"/>
              </a:ext>
            </a:extLst>
          </p:cNvPr>
          <p:cNvSpPr>
            <a:spLocks noGrp="1"/>
          </p:cNvSpPr>
          <p:nvPr>
            <p:ph type="title"/>
          </p:nvPr>
        </p:nvSpPr>
        <p:spPr/>
        <p:txBody>
          <a:bodyPr/>
          <a:lstStyle/>
          <a:p>
            <a:r>
              <a:rPr lang="en-GB" b="1" dirty="0"/>
              <a:t>Types of Computer Architecture</a:t>
            </a:r>
          </a:p>
        </p:txBody>
      </p:sp>
      <p:sp>
        <p:nvSpPr>
          <p:cNvPr id="3" name="Content Placeholder 2">
            <a:extLst>
              <a:ext uri="{FF2B5EF4-FFF2-40B4-BE49-F238E27FC236}">
                <a16:creationId xmlns:a16="http://schemas.microsoft.com/office/drawing/2014/main" id="{91AB7CD0-6889-7849-2EC0-10B48B16A7E5}"/>
              </a:ext>
            </a:extLst>
          </p:cNvPr>
          <p:cNvSpPr>
            <a:spLocks noGrp="1"/>
          </p:cNvSpPr>
          <p:nvPr>
            <p:ph idx="1"/>
          </p:nvPr>
        </p:nvSpPr>
        <p:spPr/>
        <p:txBody>
          <a:bodyPr/>
          <a:lstStyle/>
          <a:p>
            <a:pPr marL="342900" lvl="0" indent="-342900">
              <a:lnSpc>
                <a:spcPct val="150000"/>
              </a:lnSpc>
              <a:spcAft>
                <a:spcPts val="800"/>
              </a:spcAft>
              <a:buSzPts val="1000"/>
              <a:buFont typeface="Symbol" panose="05050102010706020507" pitchFamily="18" charset="2"/>
              <a:buChar char=""/>
              <a:tabLst>
                <a:tab pos="457200" algn="l"/>
              </a:tabLst>
            </a:pPr>
            <a:r>
              <a:rPr lang="en-GB" sz="3200" dirty="0">
                <a:solidFill>
                  <a:srgbClr val="2C2C2C"/>
                </a:solidFill>
                <a:effectLst/>
                <a:latin typeface="Times New Roman" panose="02020603050405020304" pitchFamily="18" charset="0"/>
                <a:ea typeface="Times New Roman" panose="02020603050405020304" pitchFamily="18" charset="0"/>
                <a:cs typeface="Times New Roman" panose="02020603050405020304" pitchFamily="18" charset="0"/>
              </a:rPr>
              <a:t>Von-Neumann Architecture</a:t>
            </a:r>
            <a:endParaRPr lang="en-GB" sz="3200" dirty="0">
              <a:solidFill>
                <a:srgbClr val="2C2C2C"/>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SzPts val="1000"/>
              <a:buFont typeface="Symbol" panose="05050102010706020507" pitchFamily="18" charset="2"/>
              <a:buChar char=""/>
              <a:tabLst>
                <a:tab pos="457200" algn="l"/>
              </a:tabLst>
            </a:pPr>
            <a:r>
              <a:rPr lang="en-GB" sz="3200" dirty="0">
                <a:solidFill>
                  <a:srgbClr val="2C2C2C"/>
                </a:solidFill>
                <a:effectLst/>
                <a:latin typeface="Times New Roman" panose="02020603050405020304" pitchFamily="18" charset="0"/>
                <a:ea typeface="Times New Roman" panose="02020603050405020304" pitchFamily="18" charset="0"/>
                <a:cs typeface="Times New Roman" panose="02020603050405020304" pitchFamily="18" charset="0"/>
              </a:rPr>
              <a:t>Harvard Architecture</a:t>
            </a:r>
            <a:endParaRPr lang="en-GB" sz="3200" dirty="0">
              <a:solidFill>
                <a:srgbClr val="2C2C2C"/>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SzPts val="1000"/>
              <a:buFont typeface="Symbol" panose="05050102010706020507" pitchFamily="18" charset="2"/>
              <a:buChar char=""/>
              <a:tabLst>
                <a:tab pos="457200" algn="l"/>
              </a:tabLst>
            </a:pPr>
            <a:r>
              <a:rPr lang="en-GB" sz="3200" dirty="0">
                <a:solidFill>
                  <a:srgbClr val="2C2C2C"/>
                </a:solidFill>
                <a:effectLst/>
                <a:latin typeface="Times New Roman" panose="02020603050405020304" pitchFamily="18" charset="0"/>
                <a:ea typeface="Times New Roman" panose="02020603050405020304" pitchFamily="18" charset="0"/>
                <a:cs typeface="Times New Roman" panose="02020603050405020304" pitchFamily="18" charset="0"/>
              </a:rPr>
              <a:t>Instruction Set Architecture</a:t>
            </a:r>
            <a:endParaRPr lang="en-GB" sz="3200" dirty="0">
              <a:solidFill>
                <a:srgbClr val="2C2C2C"/>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SzPts val="1000"/>
              <a:buFont typeface="Symbol" panose="05050102010706020507" pitchFamily="18" charset="2"/>
              <a:buChar char=""/>
              <a:tabLst>
                <a:tab pos="457200" algn="l"/>
              </a:tabLst>
            </a:pPr>
            <a:r>
              <a:rPr lang="en-GB" sz="3200" dirty="0">
                <a:solidFill>
                  <a:srgbClr val="2C2C2C"/>
                </a:solidFill>
                <a:effectLst/>
                <a:latin typeface="Times New Roman" panose="02020603050405020304" pitchFamily="18" charset="0"/>
                <a:ea typeface="Times New Roman" panose="02020603050405020304" pitchFamily="18" charset="0"/>
                <a:cs typeface="Times New Roman" panose="02020603050405020304" pitchFamily="18" charset="0"/>
              </a:rPr>
              <a:t>Micro-architecture</a:t>
            </a:r>
            <a:endParaRPr lang="en-GB" sz="3200" dirty="0">
              <a:solidFill>
                <a:srgbClr val="2C2C2C"/>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Tree>
    <p:extLst>
      <p:ext uri="{BB962C8B-B14F-4D97-AF65-F5344CB8AC3E}">
        <p14:creationId xmlns:p14="http://schemas.microsoft.com/office/powerpoint/2010/main" val="32790249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D1E0E-FC7A-282D-2C74-084D9E1D649A}"/>
              </a:ext>
            </a:extLst>
          </p:cNvPr>
          <p:cNvSpPr>
            <a:spLocks noGrp="1"/>
          </p:cNvSpPr>
          <p:nvPr>
            <p:ph type="title"/>
          </p:nvPr>
        </p:nvSpPr>
        <p:spPr/>
        <p:txBody>
          <a:bodyPr/>
          <a:lstStyle/>
          <a:p>
            <a:r>
              <a:rPr lang="en-GB" sz="4400" b="1" dirty="0">
                <a:effectLst/>
                <a:ea typeface="Calibri" panose="020F0502020204030204" pitchFamily="34" charset="0"/>
                <a:cs typeface="Times New Roman" panose="02020603050405020304" pitchFamily="18" charset="0"/>
              </a:rPr>
              <a:t>Von-Neumann Architecture </a:t>
            </a:r>
            <a:br>
              <a:rPr lang="en-GB" sz="4400" b="1" dirty="0">
                <a:effectLst/>
                <a:ea typeface="Calibri" panose="020F0502020204030204" pitchFamily="34" charset="0"/>
                <a:cs typeface="Times New Roman" panose="02020603050405020304" pitchFamily="18" charset="0"/>
              </a:rPr>
            </a:br>
            <a:endParaRPr lang="en-GB" dirty="0"/>
          </a:p>
        </p:txBody>
      </p:sp>
      <p:sp>
        <p:nvSpPr>
          <p:cNvPr id="3" name="Content Placeholder 2">
            <a:extLst>
              <a:ext uri="{FF2B5EF4-FFF2-40B4-BE49-F238E27FC236}">
                <a16:creationId xmlns:a16="http://schemas.microsoft.com/office/drawing/2014/main" id="{48A2C11B-78BA-CFC3-C302-83743B61B9BC}"/>
              </a:ext>
            </a:extLst>
          </p:cNvPr>
          <p:cNvSpPr>
            <a:spLocks noGrp="1"/>
          </p:cNvSpPr>
          <p:nvPr>
            <p:ph idx="1"/>
          </p:nvPr>
        </p:nvSpPr>
        <p:spPr>
          <a:xfrm>
            <a:off x="838200" y="1553166"/>
            <a:ext cx="10515600" cy="5075139"/>
          </a:xfrm>
        </p:spPr>
        <p:txBody>
          <a:bodyPr>
            <a:normAutofit fontScale="47500" lnSpcReduction="20000"/>
          </a:bodyPr>
          <a:lstStyle/>
          <a:p>
            <a:pPr marL="0" indent="0">
              <a:lnSpc>
                <a:spcPct val="150000"/>
              </a:lnSpc>
              <a:spcAft>
                <a:spcPts val="800"/>
              </a:spcAft>
              <a:buNone/>
            </a:pPr>
            <a:r>
              <a:rPr lang="en-GB" sz="3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John von Neumann</a:t>
            </a:r>
            <a:r>
              <a:rPr lang="en-GB" sz="3400" dirty="0">
                <a:solidFill>
                  <a:srgbClr val="2C2C2C"/>
                </a:solidFill>
                <a:effectLst/>
                <a:latin typeface="Times New Roman" panose="02020603050405020304" pitchFamily="18" charset="0"/>
                <a:ea typeface="Times New Roman" panose="02020603050405020304" pitchFamily="18" charset="0"/>
                <a:cs typeface="Times New Roman" panose="02020603050405020304" pitchFamily="18" charset="0"/>
              </a:rPr>
              <a:t> coined and developed this architecture. The computer we are using nowadays is based on the von Neumann architecture. It has some concepts. It is also known as Princeton architecture. It renders a unique design for the electronic digital systems having the following components:</a:t>
            </a:r>
            <a:endParaRPr lang="en-GB" sz="3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SzPts val="1000"/>
              <a:buFont typeface="Symbol" panose="05050102010706020507" pitchFamily="18" charset="2"/>
              <a:buChar char=""/>
              <a:tabLst>
                <a:tab pos="457200" algn="l"/>
              </a:tabLst>
            </a:pPr>
            <a:r>
              <a:rPr lang="en-GB" sz="3400" dirty="0">
                <a:solidFill>
                  <a:srgbClr val="2C2C2C"/>
                </a:solidFill>
                <a:effectLst/>
                <a:latin typeface="Times New Roman" panose="02020603050405020304" pitchFamily="18" charset="0"/>
                <a:ea typeface="Times New Roman" panose="02020603050405020304" pitchFamily="18" charset="0"/>
                <a:cs typeface="Times New Roman" panose="02020603050405020304" pitchFamily="18" charset="0"/>
              </a:rPr>
              <a:t>A Central Processing Unit (CPU) with arithmetic and logic unit (ALU) and processors with attached registers.</a:t>
            </a:r>
            <a:endParaRPr lang="en-GB" sz="3400" dirty="0">
              <a:solidFill>
                <a:srgbClr val="2C2C2C"/>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SzPts val="1000"/>
              <a:buFont typeface="Symbol" panose="05050102010706020507" pitchFamily="18" charset="2"/>
              <a:buChar char=""/>
              <a:tabLst>
                <a:tab pos="457200" algn="l"/>
              </a:tabLst>
            </a:pPr>
            <a:r>
              <a:rPr lang="en-GB" sz="3400" dirty="0">
                <a:solidFill>
                  <a:srgbClr val="2C2C2C"/>
                </a:solidFill>
                <a:effectLst/>
                <a:latin typeface="Times New Roman" panose="02020603050405020304" pitchFamily="18" charset="0"/>
                <a:ea typeface="Times New Roman" panose="02020603050405020304" pitchFamily="18" charset="0"/>
                <a:cs typeface="Times New Roman" panose="02020603050405020304" pitchFamily="18" charset="0"/>
              </a:rPr>
              <a:t>A memory that can store data and instructions.</a:t>
            </a:r>
            <a:endParaRPr lang="en-GB" sz="3400" dirty="0">
              <a:solidFill>
                <a:srgbClr val="2C2C2C"/>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SzPts val="1000"/>
              <a:buFont typeface="Symbol" panose="05050102010706020507" pitchFamily="18" charset="2"/>
              <a:buChar char=""/>
              <a:tabLst>
                <a:tab pos="457200" algn="l"/>
              </a:tabLst>
            </a:pPr>
            <a:r>
              <a:rPr lang="en-GB" sz="3400" dirty="0">
                <a:solidFill>
                  <a:srgbClr val="2C2C2C"/>
                </a:solidFill>
                <a:effectLst/>
                <a:latin typeface="Times New Roman" panose="02020603050405020304" pitchFamily="18" charset="0"/>
                <a:ea typeface="Times New Roman" panose="02020603050405020304" pitchFamily="18" charset="0"/>
                <a:cs typeface="Times New Roman" panose="02020603050405020304" pitchFamily="18" charset="0"/>
              </a:rPr>
              <a:t>External mass storage or secondary storage.</a:t>
            </a:r>
            <a:endParaRPr lang="en-GB" sz="3400" dirty="0">
              <a:solidFill>
                <a:srgbClr val="2C2C2C"/>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SzPts val="1000"/>
              <a:buFont typeface="Symbol" panose="05050102010706020507" pitchFamily="18" charset="2"/>
              <a:buChar char=""/>
              <a:tabLst>
                <a:tab pos="457200" algn="l"/>
              </a:tabLst>
            </a:pPr>
            <a:r>
              <a:rPr lang="en-GB" sz="3400" dirty="0">
                <a:solidFill>
                  <a:srgbClr val="2C2C2C"/>
                </a:solidFill>
                <a:effectLst/>
                <a:latin typeface="Times New Roman" panose="02020603050405020304" pitchFamily="18" charset="0"/>
                <a:ea typeface="Times New Roman" panose="02020603050405020304" pitchFamily="18" charset="0"/>
                <a:cs typeface="Times New Roman" panose="02020603050405020304" pitchFamily="18" charset="0"/>
              </a:rPr>
              <a:t>A Control Unit (CU) with the ability to hold instructions in the program counter (PC) or instruction register (IR).</a:t>
            </a:r>
            <a:endParaRPr lang="en-GB" sz="3400" dirty="0">
              <a:solidFill>
                <a:srgbClr val="2C2C2C"/>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SzPts val="1000"/>
              <a:buFont typeface="Symbol" panose="05050102010706020507" pitchFamily="18" charset="2"/>
              <a:buChar char=""/>
              <a:tabLst>
                <a:tab pos="457200" algn="l"/>
              </a:tabLst>
            </a:pPr>
            <a:r>
              <a:rPr lang="en-GB" sz="3400" dirty="0">
                <a:solidFill>
                  <a:srgbClr val="2C2C2C"/>
                </a:solidFill>
                <a:effectLst/>
                <a:latin typeface="Times New Roman" panose="02020603050405020304" pitchFamily="18" charset="0"/>
                <a:ea typeface="Times New Roman" panose="02020603050405020304" pitchFamily="18" charset="0"/>
                <a:cs typeface="Times New Roman" panose="02020603050405020304" pitchFamily="18" charset="0"/>
              </a:rPr>
              <a:t>Input and output mechanisms and peripherals.</a:t>
            </a:r>
            <a:endParaRPr lang="en-GB" sz="3400" dirty="0">
              <a:solidFill>
                <a:srgbClr val="2C2C2C"/>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50000"/>
              </a:lnSpc>
              <a:spcAft>
                <a:spcPts val="800"/>
              </a:spcAft>
              <a:buNone/>
            </a:pPr>
            <a:r>
              <a:rPr lang="en-GB" sz="3400" dirty="0">
                <a:solidFill>
                  <a:srgbClr val="2C2C2C"/>
                </a:solidFill>
                <a:effectLst/>
                <a:latin typeface="Times New Roman" panose="02020603050405020304" pitchFamily="18" charset="0"/>
                <a:ea typeface="Times New Roman" panose="02020603050405020304" pitchFamily="18" charset="0"/>
                <a:cs typeface="Times New Roman" panose="02020603050405020304" pitchFamily="18" charset="0"/>
              </a:rPr>
              <a:t>The von Neumann design thus constitutes the foundation of modern computing. The Harvard architecture, a similar model, had committed data addresses and buses for reading and writing to memory. It wins because von Neumann's architecture was more straightforward to execute in real hardware.</a:t>
            </a:r>
            <a:endParaRPr lang="en-GB" sz="3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GB" dirty="0"/>
          </a:p>
        </p:txBody>
      </p:sp>
    </p:spTree>
    <p:extLst>
      <p:ext uri="{BB962C8B-B14F-4D97-AF65-F5344CB8AC3E}">
        <p14:creationId xmlns:p14="http://schemas.microsoft.com/office/powerpoint/2010/main" val="2592851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BDAAC-52E4-FDAE-FA76-FF2C8103FB1D}"/>
              </a:ext>
            </a:extLst>
          </p:cNvPr>
          <p:cNvSpPr>
            <a:spLocks noGrp="1"/>
          </p:cNvSpPr>
          <p:nvPr>
            <p:ph type="title"/>
          </p:nvPr>
        </p:nvSpPr>
        <p:spPr/>
        <p:txBody>
          <a:bodyPr/>
          <a:lstStyle/>
          <a:p>
            <a:r>
              <a:rPr lang="en-GB" sz="4400" b="1" dirty="0">
                <a:effectLst/>
                <a:ea typeface="Calibri" panose="020F0502020204030204" pitchFamily="34" charset="0"/>
                <a:cs typeface="Times New Roman" panose="02020603050405020304" pitchFamily="18" charset="0"/>
              </a:rPr>
              <a:t>Von-Neumann Architecture </a:t>
            </a:r>
            <a:br>
              <a:rPr lang="en-GB" sz="4400" b="1" dirty="0">
                <a:effectLst/>
                <a:ea typeface="Calibri" panose="020F0502020204030204" pitchFamily="34" charset="0"/>
                <a:cs typeface="Times New Roman" panose="02020603050405020304" pitchFamily="18" charset="0"/>
              </a:rPr>
            </a:br>
            <a:endParaRPr lang="en-GB" dirty="0"/>
          </a:p>
        </p:txBody>
      </p:sp>
      <p:pic>
        <p:nvPicPr>
          <p:cNvPr id="4" name="Content Placeholder 3">
            <a:extLst>
              <a:ext uri="{FF2B5EF4-FFF2-40B4-BE49-F238E27FC236}">
                <a16:creationId xmlns:a16="http://schemas.microsoft.com/office/drawing/2014/main" id="{3223AC99-8C2C-9C5C-AC07-A91B9E18E806}"/>
              </a:ext>
            </a:extLst>
          </p:cNvPr>
          <p:cNvPicPr>
            <a:picLocks noGrp="1" noChangeAspect="1"/>
          </p:cNvPicPr>
          <p:nvPr>
            <p:ph idx="1"/>
          </p:nvPr>
        </p:nvPicPr>
        <p:blipFill rotWithShape="1">
          <a:blip r:embed="rId2"/>
          <a:srcRect l="26162" t="30766" r="37559" b="29658"/>
          <a:stretch/>
        </p:blipFill>
        <p:spPr bwMode="auto">
          <a:xfrm>
            <a:off x="2363755" y="1825625"/>
            <a:ext cx="7464489" cy="435133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984711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52CB1-E508-374E-2D2D-F9A5B48C6AFE}"/>
              </a:ext>
            </a:extLst>
          </p:cNvPr>
          <p:cNvSpPr>
            <a:spLocks noGrp="1"/>
          </p:cNvSpPr>
          <p:nvPr>
            <p:ph type="title"/>
          </p:nvPr>
        </p:nvSpPr>
        <p:spPr/>
        <p:txBody>
          <a:bodyPr>
            <a:noAutofit/>
          </a:bodyPr>
          <a:lstStyle/>
          <a:p>
            <a:r>
              <a:rPr lang="en-GB" sz="4800" b="1" dirty="0">
                <a:effectLst/>
                <a:ea typeface="Calibri" panose="020F0502020204030204" pitchFamily="34" charset="0"/>
                <a:cs typeface="Times New Roman" panose="02020603050405020304" pitchFamily="18" charset="0"/>
              </a:rPr>
              <a:t>Harvard Architecture</a:t>
            </a:r>
            <a:br>
              <a:rPr lang="en-GB" sz="4800" dirty="0">
                <a:effectLst/>
                <a:ea typeface="Calibri" panose="020F0502020204030204" pitchFamily="34" charset="0"/>
                <a:cs typeface="Times New Roman" panose="02020603050405020304" pitchFamily="18" charset="0"/>
              </a:rPr>
            </a:br>
            <a:endParaRPr lang="en-GB" sz="4800" dirty="0"/>
          </a:p>
        </p:txBody>
      </p:sp>
      <p:sp>
        <p:nvSpPr>
          <p:cNvPr id="3" name="Content Placeholder 2">
            <a:extLst>
              <a:ext uri="{FF2B5EF4-FFF2-40B4-BE49-F238E27FC236}">
                <a16:creationId xmlns:a16="http://schemas.microsoft.com/office/drawing/2014/main" id="{5B14FB4A-1D37-58BF-7A60-4DCBA46FE0EB}"/>
              </a:ext>
            </a:extLst>
          </p:cNvPr>
          <p:cNvSpPr>
            <a:spLocks noGrp="1"/>
          </p:cNvSpPr>
          <p:nvPr>
            <p:ph idx="1"/>
          </p:nvPr>
        </p:nvSpPr>
        <p:spPr/>
        <p:txBody>
          <a:bodyPr/>
          <a:lstStyle/>
          <a:p>
            <a:pPr algn="just">
              <a:lnSpc>
                <a:spcPct val="150000"/>
              </a:lnSpc>
            </a:pPr>
            <a:r>
              <a:rPr lang="en-GB" sz="2000" dirty="0">
                <a:solidFill>
                  <a:srgbClr val="2C2C2C"/>
                </a:solidFill>
                <a:effectLst/>
                <a:ea typeface="Times New Roman" panose="02020603050405020304" pitchFamily="18" charset="0"/>
              </a:rPr>
              <a:t>Harvard Architecture consists of code and data laid in distinct memory sections. It requires a separate memory block for data and instruction. It has solely contained data storage within the Central Processing Unit (CPU). A single collection of clock cycles is needed. Data accessibility in one memory is done by a single memory location in the case of Harvard architecture.</a:t>
            </a:r>
            <a:endParaRPr lang="en-GB" sz="2000" dirty="0">
              <a:effectLst/>
              <a:ea typeface="Times New Roman" panose="02020603050405020304" pitchFamily="18" charset="0"/>
            </a:endParaRPr>
          </a:p>
          <a:p>
            <a:pPr algn="just">
              <a:lnSpc>
                <a:spcPct val="150000"/>
              </a:lnSpc>
            </a:pPr>
            <a:r>
              <a:rPr lang="en-GB" sz="2000" dirty="0">
                <a:solidFill>
                  <a:srgbClr val="2C2C2C"/>
                </a:solidFill>
                <a:effectLst/>
                <a:ea typeface="Times New Roman" panose="02020603050405020304" pitchFamily="18" charset="0"/>
              </a:rPr>
              <a:t>One typical example is the Punch card. Moreover, modern computers may have the latest CPU processes for both methods but disparate them in a hardware design.</a:t>
            </a:r>
            <a:endParaRPr lang="en-GB" sz="2000" dirty="0">
              <a:effectLst/>
              <a:ea typeface="Times New Roman" panose="02020603050405020304" pitchFamily="18" charset="0"/>
            </a:endParaRPr>
          </a:p>
          <a:p>
            <a:endParaRPr lang="en-GB" dirty="0"/>
          </a:p>
        </p:txBody>
      </p:sp>
    </p:spTree>
    <p:extLst>
      <p:ext uri="{BB962C8B-B14F-4D97-AF65-F5344CB8AC3E}">
        <p14:creationId xmlns:p14="http://schemas.microsoft.com/office/powerpoint/2010/main" val="12309332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2A666-F89A-F772-5650-305CC51E84E6}"/>
              </a:ext>
            </a:extLst>
          </p:cNvPr>
          <p:cNvSpPr>
            <a:spLocks noGrp="1"/>
          </p:cNvSpPr>
          <p:nvPr>
            <p:ph type="title"/>
          </p:nvPr>
        </p:nvSpPr>
        <p:spPr/>
        <p:txBody>
          <a:bodyPr/>
          <a:lstStyle/>
          <a:p>
            <a:r>
              <a:rPr lang="en-GB" sz="4400" b="1" dirty="0">
                <a:effectLst/>
                <a:ea typeface="Calibri" panose="020F0502020204030204" pitchFamily="34" charset="0"/>
                <a:cs typeface="Times New Roman" panose="02020603050405020304" pitchFamily="18" charset="0"/>
              </a:rPr>
              <a:t>Harvard Architecture</a:t>
            </a:r>
            <a:endParaRPr lang="en-GB" dirty="0"/>
          </a:p>
        </p:txBody>
      </p:sp>
      <p:pic>
        <p:nvPicPr>
          <p:cNvPr id="4" name="Content Placeholder 3">
            <a:extLst>
              <a:ext uri="{FF2B5EF4-FFF2-40B4-BE49-F238E27FC236}">
                <a16:creationId xmlns:a16="http://schemas.microsoft.com/office/drawing/2014/main" id="{B684D16F-8A72-BCC9-FBDF-1A85941A6C49}"/>
              </a:ext>
            </a:extLst>
          </p:cNvPr>
          <p:cNvPicPr>
            <a:picLocks noGrp="1" noChangeAspect="1"/>
          </p:cNvPicPr>
          <p:nvPr>
            <p:ph idx="1"/>
          </p:nvPr>
        </p:nvPicPr>
        <p:blipFill rotWithShape="1">
          <a:blip r:embed="rId2"/>
          <a:srcRect l="28271" t="41375" r="37875" b="21321"/>
          <a:stretch/>
        </p:blipFill>
        <p:spPr bwMode="auto">
          <a:xfrm>
            <a:off x="2401112" y="1825625"/>
            <a:ext cx="7389776" cy="435133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48064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4EC3A-0B78-AB5C-2333-A487DB5FD7CE}"/>
              </a:ext>
            </a:extLst>
          </p:cNvPr>
          <p:cNvSpPr>
            <a:spLocks noGrp="1"/>
          </p:cNvSpPr>
          <p:nvPr>
            <p:ph type="title"/>
          </p:nvPr>
        </p:nvSpPr>
        <p:spPr/>
        <p:txBody>
          <a:bodyPr/>
          <a:lstStyle/>
          <a:p>
            <a:r>
              <a:rPr lang="en-GB" sz="4400" b="1" dirty="0">
                <a:solidFill>
                  <a:srgbClr val="2C2C2C"/>
                </a:solidFill>
                <a:effectLst/>
                <a:ea typeface="Times New Roman" panose="02020603050405020304" pitchFamily="18" charset="0"/>
              </a:rPr>
              <a:t>Instruction Set architecture</a:t>
            </a:r>
            <a:br>
              <a:rPr lang="en-GB" sz="4400" dirty="0">
                <a:effectLst/>
                <a:latin typeface="Times New Roman" panose="02020603050405020304" pitchFamily="18" charset="0"/>
                <a:ea typeface="Times New Roman" panose="02020603050405020304" pitchFamily="18" charset="0"/>
              </a:rPr>
            </a:br>
            <a:endParaRPr lang="en-GB" dirty="0"/>
          </a:p>
        </p:txBody>
      </p:sp>
      <p:sp>
        <p:nvSpPr>
          <p:cNvPr id="3" name="Content Placeholder 2">
            <a:extLst>
              <a:ext uri="{FF2B5EF4-FFF2-40B4-BE49-F238E27FC236}">
                <a16:creationId xmlns:a16="http://schemas.microsoft.com/office/drawing/2014/main" id="{662A1D0A-2137-DAE6-B5D2-7B577B9E74EE}"/>
              </a:ext>
            </a:extLst>
          </p:cNvPr>
          <p:cNvSpPr>
            <a:spLocks noGrp="1"/>
          </p:cNvSpPr>
          <p:nvPr>
            <p:ph idx="1"/>
          </p:nvPr>
        </p:nvSpPr>
        <p:spPr>
          <a:xfrm>
            <a:off x="838200" y="1825625"/>
            <a:ext cx="10515600" cy="4750180"/>
          </a:xfrm>
        </p:spPr>
        <p:txBody>
          <a:bodyPr>
            <a:normAutofit/>
          </a:bodyPr>
          <a:lstStyle/>
          <a:p>
            <a:pPr algn="just">
              <a:lnSpc>
                <a:spcPct val="150000"/>
              </a:lnSpc>
            </a:pPr>
            <a:r>
              <a:rPr lang="en-GB" sz="2400" dirty="0">
                <a:solidFill>
                  <a:srgbClr val="2C2C2C"/>
                </a:solidFill>
                <a:effectLst/>
                <a:latin typeface="Times New Roman" panose="02020603050405020304" pitchFamily="18" charset="0"/>
                <a:ea typeface="Times New Roman" panose="02020603050405020304" pitchFamily="18" charset="0"/>
              </a:rPr>
              <a:t>Another notable digital computer architecture is the Instruction Set Architecture. The architecture holds a collection of instructions that the processor renders and surmises. It consists of two instruction sets: RISC (Reduced Instruction Set Computer) and CISC (Complex Instruction Set Computer).</a:t>
            </a:r>
            <a:endParaRPr lang="en-GB" sz="2400" dirty="0">
              <a:effectLst/>
              <a:latin typeface="Times New Roman" panose="02020603050405020304" pitchFamily="18" charset="0"/>
              <a:ea typeface="Times New Roman" panose="02020603050405020304" pitchFamily="18" charset="0"/>
            </a:endParaRPr>
          </a:p>
          <a:p>
            <a:pPr algn="just">
              <a:lnSpc>
                <a:spcPct val="150000"/>
              </a:lnSpc>
            </a:pPr>
            <a:r>
              <a:rPr lang="en-GB" sz="2400" dirty="0">
                <a:solidFill>
                  <a:srgbClr val="2C2C2C"/>
                </a:solidFill>
                <a:effectLst/>
                <a:latin typeface="Times New Roman" panose="02020603050405020304" pitchFamily="18" charset="0"/>
                <a:ea typeface="Times New Roman" panose="02020603050405020304" pitchFamily="18" charset="0"/>
              </a:rPr>
              <a:t>It enables versatile implementations of an ISA, commonly differing in features such as performance, physical size, and monetary price. It empowers the evolution of the micro-architectures, implementing ISA as an exclusive, higher-performance system that can run software on preceding generations of execution.</a:t>
            </a:r>
            <a:endParaRPr lang="en-GB" sz="2400" dirty="0">
              <a:effectLst/>
              <a:latin typeface="Times New Roman" panose="02020603050405020304" pitchFamily="18" charset="0"/>
              <a:ea typeface="Times New Roman" panose="02020603050405020304" pitchFamily="18" charset="0"/>
            </a:endParaRPr>
          </a:p>
          <a:p>
            <a:pPr marL="0" indent="0">
              <a:lnSpc>
                <a:spcPct val="150000"/>
              </a:lnSpc>
              <a:buNone/>
            </a:pPr>
            <a:endParaRPr lang="en-GB" sz="2400" dirty="0">
              <a:effectLst/>
              <a:latin typeface="Times New Roman" panose="02020603050405020304" pitchFamily="18" charset="0"/>
              <a:ea typeface="Times New Roman" panose="02020603050405020304" pitchFamily="18" charset="0"/>
            </a:endParaRPr>
          </a:p>
          <a:p>
            <a:endParaRPr lang="en-GB" dirty="0"/>
          </a:p>
        </p:txBody>
      </p:sp>
    </p:spTree>
    <p:extLst>
      <p:ext uri="{BB962C8B-B14F-4D97-AF65-F5344CB8AC3E}">
        <p14:creationId xmlns:p14="http://schemas.microsoft.com/office/powerpoint/2010/main" val="3993720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7BD20-6A39-FCB4-87B3-13F5F7601B16}"/>
              </a:ext>
            </a:extLst>
          </p:cNvPr>
          <p:cNvSpPr>
            <a:spLocks noGrp="1"/>
          </p:cNvSpPr>
          <p:nvPr>
            <p:ph type="title"/>
          </p:nvPr>
        </p:nvSpPr>
        <p:spPr/>
        <p:txBody>
          <a:bodyPr>
            <a:noAutofit/>
          </a:bodyPr>
          <a:lstStyle/>
          <a:p>
            <a:r>
              <a:rPr lang="en-GB" sz="4800" b="1" dirty="0">
                <a:solidFill>
                  <a:srgbClr val="2C2C2C"/>
                </a:solidFill>
                <a:effectLst/>
                <a:ea typeface="Times New Roman" panose="02020603050405020304" pitchFamily="18" charset="0"/>
              </a:rPr>
              <a:t>Micro-architecture</a:t>
            </a:r>
            <a:br>
              <a:rPr lang="en-GB" sz="4800" b="1" dirty="0">
                <a:effectLst/>
                <a:ea typeface="Times New Roman" panose="02020603050405020304" pitchFamily="18" charset="0"/>
              </a:rPr>
            </a:br>
            <a:endParaRPr lang="en-GB" sz="4800" b="1" dirty="0"/>
          </a:p>
        </p:txBody>
      </p:sp>
      <p:sp>
        <p:nvSpPr>
          <p:cNvPr id="3" name="Content Placeholder 2">
            <a:extLst>
              <a:ext uri="{FF2B5EF4-FFF2-40B4-BE49-F238E27FC236}">
                <a16:creationId xmlns:a16="http://schemas.microsoft.com/office/drawing/2014/main" id="{CDF30429-DFB8-A26A-F19B-1980AEA9F3DE}"/>
              </a:ext>
            </a:extLst>
          </p:cNvPr>
          <p:cNvSpPr>
            <a:spLocks noGrp="1"/>
          </p:cNvSpPr>
          <p:nvPr>
            <p:ph idx="1"/>
          </p:nvPr>
        </p:nvSpPr>
        <p:spPr/>
        <p:txBody>
          <a:bodyPr>
            <a:normAutofit lnSpcReduction="10000"/>
          </a:bodyPr>
          <a:lstStyle/>
          <a:p>
            <a:pPr algn="just">
              <a:lnSpc>
                <a:spcPct val="150000"/>
              </a:lnSpc>
            </a:pPr>
            <a:r>
              <a:rPr lang="en-GB" sz="2800" dirty="0">
                <a:solidFill>
                  <a:srgbClr val="2C2C2C"/>
                </a:solidFill>
                <a:effectLst/>
                <a:latin typeface="Times New Roman" panose="02020603050405020304" pitchFamily="18" charset="0"/>
                <a:ea typeface="Times New Roman" panose="02020603050405020304" pitchFamily="18" charset="0"/>
              </a:rPr>
              <a:t>Micro-architecture is the structural design of a microprocessor. This computer organization leverages a method where the instruction set architecture holds a built-in processor. Engineers and hardware scientists implement instruction set architecture (ISA) with various micro-architectures that vary because of changing technology. It includes the technologies used, resources, and methods. Using this, the processors physically devised to administer a particular instruction set.</a:t>
            </a:r>
            <a:endParaRPr lang="en-GB" sz="2800" dirty="0">
              <a:effectLst/>
              <a:latin typeface="Times New Roman" panose="02020603050405020304" pitchFamily="18" charset="0"/>
              <a:ea typeface="Times New Roman" panose="02020603050405020304" pitchFamily="18" charset="0"/>
            </a:endParaRPr>
          </a:p>
          <a:p>
            <a:endParaRPr lang="en-GB" dirty="0"/>
          </a:p>
        </p:txBody>
      </p:sp>
    </p:spTree>
    <p:extLst>
      <p:ext uri="{BB962C8B-B14F-4D97-AF65-F5344CB8AC3E}">
        <p14:creationId xmlns:p14="http://schemas.microsoft.com/office/powerpoint/2010/main" val="19721271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2AE5C-B559-5D02-D12B-602DBFE591CC}"/>
              </a:ext>
            </a:extLst>
          </p:cNvPr>
          <p:cNvSpPr>
            <a:spLocks noGrp="1"/>
          </p:cNvSpPr>
          <p:nvPr>
            <p:ph type="title"/>
          </p:nvPr>
        </p:nvSpPr>
        <p:spPr/>
        <p:txBody>
          <a:bodyPr/>
          <a:lstStyle/>
          <a:p>
            <a:r>
              <a:rPr lang="en-GB" sz="4400" b="1" dirty="0">
                <a:solidFill>
                  <a:srgbClr val="000000"/>
                </a:solidFill>
                <a:effectLst/>
                <a:ea typeface="Calibri" panose="020F0502020204030204" pitchFamily="34" charset="0"/>
                <a:cs typeface="TimesTen-Roman"/>
              </a:rPr>
              <a:t>Computer Structure and Function</a:t>
            </a:r>
            <a:br>
              <a:rPr lang="en-GB" sz="4400" b="1" dirty="0">
                <a:effectLst/>
                <a:ea typeface="Calibri" panose="020F0502020204030204" pitchFamily="34" charset="0"/>
                <a:cs typeface="Times New Roman" panose="02020603050405020304" pitchFamily="18" charset="0"/>
              </a:rPr>
            </a:br>
            <a:endParaRPr lang="en-GB" b="1" dirty="0"/>
          </a:p>
        </p:txBody>
      </p:sp>
      <p:sp>
        <p:nvSpPr>
          <p:cNvPr id="3" name="Content Placeholder 2">
            <a:extLst>
              <a:ext uri="{FF2B5EF4-FFF2-40B4-BE49-F238E27FC236}">
                <a16:creationId xmlns:a16="http://schemas.microsoft.com/office/drawing/2014/main" id="{9C1639D1-9350-4A54-0B9A-7727FF9829FA}"/>
              </a:ext>
            </a:extLst>
          </p:cNvPr>
          <p:cNvSpPr>
            <a:spLocks noGrp="1"/>
          </p:cNvSpPr>
          <p:nvPr>
            <p:ph idx="1"/>
          </p:nvPr>
        </p:nvSpPr>
        <p:spPr/>
        <p:txBody>
          <a:bodyPr>
            <a:normAutofit/>
          </a:bodyPr>
          <a:lstStyle/>
          <a:p>
            <a:pPr algn="just">
              <a:lnSpc>
                <a:spcPct val="150000"/>
              </a:lnSpc>
              <a:spcAft>
                <a:spcPts val="800"/>
              </a:spcAft>
            </a:pPr>
            <a:r>
              <a:rPr lang="en-GB" sz="1800" dirty="0">
                <a:solidFill>
                  <a:srgbClr val="000000"/>
                </a:solidFill>
                <a:effectLst/>
                <a:latin typeface="TimesTen-Roman"/>
                <a:ea typeface="Calibri" panose="020F0502020204030204" pitchFamily="34" charset="0"/>
                <a:cs typeface="TimesTen-Roman"/>
              </a:rPr>
              <a:t>A computer is a complex system; contemporary computers contain millions of elementary electronic components. How, then, can one clearly describe them? The key is to recognize the hierarchical nature of most complex systems, including the computer. A hierarchical system is a set of interrelated subsystems, each of the latter, in turn, hierarchical in structure until we reach the lowest level of the elementary subsystem.</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GB" sz="1800" dirty="0">
                <a:solidFill>
                  <a:srgbClr val="000000"/>
                </a:solidFill>
                <a:effectLst/>
                <a:latin typeface="TimesTen-Roman"/>
                <a:ea typeface="Calibri" panose="020F0502020204030204" pitchFamily="34" charset="0"/>
                <a:cs typeface="TimesTen-Roman"/>
              </a:rPr>
              <a:t>The hierarchical nature of complex systems is essential to both their design and their description. The designer need only deal with a particular level of the system at a time. At each level, the system consists of a set of components and their interrelationships. At each level, the designer is concerned with structure and function. The </a:t>
            </a:r>
            <a:r>
              <a:rPr lang="en-GB" sz="1800" b="1" dirty="0">
                <a:solidFill>
                  <a:srgbClr val="000000"/>
                </a:solidFill>
                <a:effectLst/>
                <a:latin typeface="TimesTen-Bold"/>
                <a:ea typeface="Calibri" panose="020F0502020204030204" pitchFamily="34" charset="0"/>
                <a:cs typeface="TimesTen-Bold"/>
              </a:rPr>
              <a:t>Structure </a:t>
            </a:r>
            <a:r>
              <a:rPr lang="en-GB" sz="1800" dirty="0">
                <a:solidFill>
                  <a:srgbClr val="000000"/>
                </a:solidFill>
                <a:effectLst/>
                <a:latin typeface="TimesTen-Bold"/>
                <a:ea typeface="Calibri" panose="020F0502020204030204" pitchFamily="34" charset="0"/>
                <a:cs typeface="TimesTen-Bold"/>
              </a:rPr>
              <a:t>is how</a:t>
            </a:r>
            <a:r>
              <a:rPr lang="en-GB" sz="1800" dirty="0">
                <a:solidFill>
                  <a:srgbClr val="000000"/>
                </a:solidFill>
                <a:effectLst/>
                <a:latin typeface="TimesTen-Roman"/>
                <a:ea typeface="Calibri" panose="020F0502020204030204" pitchFamily="34" charset="0"/>
                <a:cs typeface="TimesTen-Roman"/>
              </a:rPr>
              <a:t> the components are interrelated while the </a:t>
            </a:r>
            <a:r>
              <a:rPr lang="en-GB" sz="1800" b="1" dirty="0">
                <a:solidFill>
                  <a:srgbClr val="000000"/>
                </a:solidFill>
                <a:effectLst/>
                <a:latin typeface="TimesTen-Bold"/>
                <a:ea typeface="Calibri" panose="020F0502020204030204" pitchFamily="34" charset="0"/>
                <a:cs typeface="TimesTen-Bold"/>
              </a:rPr>
              <a:t>Function </a:t>
            </a:r>
            <a:r>
              <a:rPr lang="en-GB" sz="1800" dirty="0">
                <a:solidFill>
                  <a:srgbClr val="000000"/>
                </a:solidFill>
                <a:effectLst/>
                <a:latin typeface="TimesTen-Bold"/>
                <a:ea typeface="Calibri" panose="020F0502020204030204" pitchFamily="34" charset="0"/>
                <a:cs typeface="TimesTen-Bold"/>
              </a:rPr>
              <a:t>is t</a:t>
            </a:r>
            <a:r>
              <a:rPr lang="en-GB" sz="1800" dirty="0">
                <a:solidFill>
                  <a:srgbClr val="000000"/>
                </a:solidFill>
                <a:effectLst/>
                <a:latin typeface="TimesTen-Roman"/>
                <a:ea typeface="Calibri" panose="020F0502020204030204" pitchFamily="34" charset="0"/>
                <a:cs typeface="TimesTen-Roman"/>
              </a:rPr>
              <a:t>he operation of each component as part of the structure.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Tree>
    <p:extLst>
      <p:ext uri="{BB962C8B-B14F-4D97-AF65-F5344CB8AC3E}">
        <p14:creationId xmlns:p14="http://schemas.microsoft.com/office/powerpoint/2010/main" val="3356460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92FFF-8423-69BE-86EC-B7F0D1F4C975}"/>
              </a:ext>
            </a:extLst>
          </p:cNvPr>
          <p:cNvSpPr>
            <a:spLocks noGrp="1"/>
          </p:cNvSpPr>
          <p:nvPr>
            <p:ph type="title"/>
          </p:nvPr>
        </p:nvSpPr>
        <p:spPr/>
        <p:txBody>
          <a:bodyPr>
            <a:normAutofit fontScale="90000"/>
          </a:bodyPr>
          <a:lstStyle/>
          <a:p>
            <a:pPr algn="ctr"/>
            <a:r>
              <a:rPr lang="en-GB" sz="5300" b="1" dirty="0">
                <a:effectLst/>
                <a:ea typeface="Calibri" panose="020F0502020204030204" pitchFamily="34" charset="0"/>
                <a:cs typeface="TimesTen-Roman"/>
              </a:rPr>
              <a:t>History of Computers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endParaRPr lang="en-GB" dirty="0"/>
          </a:p>
        </p:txBody>
      </p:sp>
      <p:sp>
        <p:nvSpPr>
          <p:cNvPr id="3" name="Content Placeholder 2">
            <a:extLst>
              <a:ext uri="{FF2B5EF4-FFF2-40B4-BE49-F238E27FC236}">
                <a16:creationId xmlns:a16="http://schemas.microsoft.com/office/drawing/2014/main" id="{2B1332BE-F6B5-7650-55C7-4E5FAA844818}"/>
              </a:ext>
            </a:extLst>
          </p:cNvPr>
          <p:cNvSpPr>
            <a:spLocks noGrp="1"/>
          </p:cNvSpPr>
          <p:nvPr>
            <p:ph idx="1"/>
          </p:nvPr>
        </p:nvSpPr>
        <p:spPr/>
        <p:txBody>
          <a:bodyPr>
            <a:normAutofit fontScale="85000" lnSpcReduction="10000"/>
          </a:bodyPr>
          <a:lstStyle/>
          <a:p>
            <a:pPr algn="just">
              <a:lnSpc>
                <a:spcPct val="150000"/>
              </a:lnSpc>
              <a:spcAft>
                <a:spcPts val="800"/>
              </a:spcAft>
            </a:pPr>
            <a:r>
              <a:rPr lang="en-GB" sz="1900" dirty="0">
                <a:effectLst/>
                <a:latin typeface="Times New Roman" panose="02020603050405020304" pitchFamily="18" charset="0"/>
                <a:ea typeface="Calibri" panose="020F0502020204030204" pitchFamily="34" charset="0"/>
                <a:cs typeface="Times New Roman" panose="02020603050405020304" pitchFamily="18" charset="0"/>
              </a:rPr>
              <a:t>The First Generation: Vacuum Tubes ENIAC</a:t>
            </a:r>
            <a:endParaRPr lang="en-GB" sz="19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GB"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The ENIAC</a:t>
            </a:r>
            <a:r>
              <a:rPr lang="en-GB" sz="1900" dirty="0">
                <a:solidFill>
                  <a:srgbClr val="000000"/>
                </a:solidFill>
                <a:effectLst/>
                <a:latin typeface="TimesTen-Roman"/>
                <a:ea typeface="Calibri" panose="020F0502020204030204" pitchFamily="34" charset="0"/>
                <a:cs typeface="TimesTen-Roman"/>
              </a:rPr>
              <a:t> (Electronic Numerical Integrator and Computer), designed and constructed at the University of Pennsylvania, was the world’s first general-purpose electronic digital computer. The project was a response to U.S. needs during World War II. </a:t>
            </a:r>
            <a:endParaRPr lang="en-GB" sz="19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GB" sz="1900" dirty="0">
                <a:effectLst/>
                <a:latin typeface="TimesTen-Roman"/>
                <a:ea typeface="Calibri" panose="020F0502020204030204" pitchFamily="34" charset="0"/>
                <a:cs typeface="TimesTen-Roman"/>
              </a:rPr>
              <a:t>Was a decimal rather than a binary machine. </a:t>
            </a:r>
          </a:p>
          <a:p>
            <a:pPr algn="just">
              <a:lnSpc>
                <a:spcPct val="150000"/>
              </a:lnSpc>
              <a:spcAft>
                <a:spcPts val="800"/>
              </a:spcAft>
            </a:pPr>
            <a:r>
              <a:rPr lang="en-GB" sz="1900" dirty="0">
                <a:effectLst/>
                <a:latin typeface="TimesTen-Roman"/>
                <a:ea typeface="Calibri" panose="020F0502020204030204" pitchFamily="34" charset="0"/>
                <a:cs typeface="TimesTen-Roman"/>
              </a:rPr>
              <a:t>Its memory consisted of 20 “accumulators,” each capable of holding a 10-digit decimal number. A ring of 10 vacuum tubes represented each digit. At any time, only one vacuum tube was in the ON state, representing one of the 10 digits. </a:t>
            </a:r>
          </a:p>
          <a:p>
            <a:pPr algn="just">
              <a:lnSpc>
                <a:spcPct val="150000"/>
              </a:lnSpc>
              <a:spcAft>
                <a:spcPts val="800"/>
              </a:spcAft>
            </a:pPr>
            <a:r>
              <a:rPr lang="en-GB" sz="1900" dirty="0">
                <a:effectLst/>
                <a:latin typeface="TimesTen-Roman"/>
                <a:ea typeface="Calibri" panose="020F0502020204030204" pitchFamily="34" charset="0"/>
                <a:cs typeface="TimesTen-Roman"/>
              </a:rPr>
              <a:t>The major drawback of the ENIAC was that it had to be programmed manually by setting switches and plugging and unplugging cables.</a:t>
            </a:r>
            <a:endParaRPr lang="en-GB" sz="19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Tree>
    <p:extLst>
      <p:ext uri="{BB962C8B-B14F-4D97-AF65-F5344CB8AC3E}">
        <p14:creationId xmlns:p14="http://schemas.microsoft.com/office/powerpoint/2010/main" val="9238892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D600E-8FED-B823-EB1B-7C9A710609EA}"/>
              </a:ext>
            </a:extLst>
          </p:cNvPr>
          <p:cNvSpPr>
            <a:spLocks noGrp="1"/>
          </p:cNvSpPr>
          <p:nvPr>
            <p:ph type="title"/>
          </p:nvPr>
        </p:nvSpPr>
        <p:spPr/>
        <p:txBody>
          <a:bodyPr/>
          <a:lstStyle/>
          <a:p>
            <a:r>
              <a:rPr lang="en-GB" sz="4400" b="1" dirty="0">
                <a:effectLst/>
                <a:ea typeface="Calibri" panose="020F0502020204030204" pitchFamily="34" charset="0"/>
                <a:cs typeface="Times New Roman" panose="02020603050405020304" pitchFamily="18" charset="0"/>
              </a:rPr>
              <a:t>Functions of a Computer</a:t>
            </a:r>
            <a:br>
              <a:rPr lang="en-GB" sz="4400" dirty="0">
                <a:effectLst/>
                <a:latin typeface="Calibri" panose="020F0502020204030204" pitchFamily="34" charset="0"/>
                <a:ea typeface="Calibri" panose="020F0502020204030204" pitchFamily="34" charset="0"/>
                <a:cs typeface="Times New Roman" panose="02020603050405020304" pitchFamily="18" charset="0"/>
              </a:rPr>
            </a:br>
            <a:endParaRPr lang="en-GB" dirty="0"/>
          </a:p>
        </p:txBody>
      </p:sp>
      <p:sp>
        <p:nvSpPr>
          <p:cNvPr id="3" name="Content Placeholder 2">
            <a:extLst>
              <a:ext uri="{FF2B5EF4-FFF2-40B4-BE49-F238E27FC236}">
                <a16:creationId xmlns:a16="http://schemas.microsoft.com/office/drawing/2014/main" id="{FA3B4CCE-85E7-4A9F-9934-FA4D8DD5046C}"/>
              </a:ext>
            </a:extLst>
          </p:cNvPr>
          <p:cNvSpPr>
            <a:spLocks noGrp="1"/>
          </p:cNvSpPr>
          <p:nvPr>
            <p:ph idx="1"/>
          </p:nvPr>
        </p:nvSpPr>
        <p:spPr>
          <a:xfrm>
            <a:off x="838200" y="1413164"/>
            <a:ext cx="10515600" cy="4763799"/>
          </a:xfrm>
        </p:spPr>
        <p:txBody>
          <a:bodyPr>
            <a:noAutofit/>
          </a:bodyPr>
          <a:lstStyle/>
          <a:p>
            <a:pPr>
              <a:lnSpc>
                <a:spcPct val="150000"/>
              </a:lnSpc>
              <a:spcAft>
                <a:spcPts val="800"/>
              </a:spcAft>
            </a:pPr>
            <a:r>
              <a:rPr lang="en-GB" sz="1600" dirty="0">
                <a:solidFill>
                  <a:srgbClr val="000000"/>
                </a:solidFill>
                <a:effectLst/>
                <a:latin typeface="TimesTen-Roman"/>
                <a:ea typeface="Calibri" panose="020F0502020204030204" pitchFamily="34" charset="0"/>
                <a:cs typeface="TimesTen-Roman"/>
              </a:rPr>
              <a:t>Both the structure and functioning of a computer are, in essence, simple. There are four basic functions that a computer can perform. </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20000"/>
              </a:lnSpc>
              <a:buClr>
                <a:srgbClr val="808080"/>
              </a:buClr>
              <a:buFont typeface="+mj-lt"/>
              <a:buAutoNum type="arabicPeriod"/>
            </a:pPr>
            <a:r>
              <a:rPr lang="en-GB" sz="1600" dirty="0">
                <a:solidFill>
                  <a:srgbClr val="000000"/>
                </a:solidFill>
                <a:effectLst/>
                <a:latin typeface="TimesTen-Roman"/>
                <a:ea typeface="Calibri" panose="020F0502020204030204" pitchFamily="34" charset="0"/>
                <a:cs typeface="TimesTen-Roman"/>
              </a:rPr>
              <a:t>Data processing</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20000"/>
              </a:lnSpc>
              <a:buClr>
                <a:srgbClr val="808080"/>
              </a:buClr>
              <a:buFont typeface="+mj-lt"/>
              <a:buAutoNum type="arabicPeriod"/>
            </a:pPr>
            <a:r>
              <a:rPr lang="en-GB" sz="1600" dirty="0">
                <a:solidFill>
                  <a:srgbClr val="000000"/>
                </a:solidFill>
                <a:effectLst/>
                <a:latin typeface="TimesTen-Roman"/>
                <a:ea typeface="Calibri" panose="020F0502020204030204" pitchFamily="34" charset="0"/>
                <a:cs typeface="TimesTen-Roman"/>
              </a:rPr>
              <a:t>Data storage</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20000"/>
              </a:lnSpc>
              <a:buClr>
                <a:srgbClr val="808080"/>
              </a:buClr>
              <a:buFont typeface="+mj-lt"/>
              <a:buAutoNum type="arabicPeriod"/>
            </a:pPr>
            <a:r>
              <a:rPr lang="en-GB" sz="1600" dirty="0">
                <a:solidFill>
                  <a:srgbClr val="000000"/>
                </a:solidFill>
                <a:effectLst/>
                <a:latin typeface="TimesTen-Roman"/>
                <a:ea typeface="Calibri" panose="020F0502020204030204" pitchFamily="34" charset="0"/>
                <a:cs typeface="TimesTen-Roman"/>
              </a:rPr>
              <a:t>Data movement</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20000"/>
              </a:lnSpc>
              <a:spcAft>
                <a:spcPts val="800"/>
              </a:spcAft>
              <a:buClr>
                <a:srgbClr val="808080"/>
              </a:buClr>
              <a:buFont typeface="+mj-lt"/>
              <a:buAutoNum type="arabicPeriod"/>
            </a:pPr>
            <a:r>
              <a:rPr lang="en-GB" sz="1600" dirty="0">
                <a:solidFill>
                  <a:srgbClr val="000000"/>
                </a:solidFill>
                <a:effectLst/>
                <a:latin typeface="TimesTen-Roman"/>
                <a:ea typeface="Calibri" panose="020F0502020204030204" pitchFamily="34" charset="0"/>
                <a:cs typeface="TimesTen-Roman"/>
              </a:rPr>
              <a:t>Control</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GB" sz="1600" dirty="0">
                <a:solidFill>
                  <a:srgbClr val="000000"/>
                </a:solidFill>
                <a:effectLst/>
                <a:latin typeface="TimesTen-Roman"/>
                <a:ea typeface="Calibri" panose="020F0502020204030204" pitchFamily="34" charset="0"/>
                <a:cs typeface="TimesTen-Roman"/>
              </a:rPr>
              <a:t>The computer must be able to </a:t>
            </a:r>
            <a:r>
              <a:rPr lang="en-GB" sz="1600" b="1" dirty="0">
                <a:solidFill>
                  <a:srgbClr val="000000"/>
                </a:solidFill>
                <a:effectLst/>
                <a:latin typeface="TimesTen-Bold"/>
                <a:ea typeface="Calibri" panose="020F0502020204030204" pitchFamily="34" charset="0"/>
                <a:cs typeface="TimesTen-Bold"/>
              </a:rPr>
              <a:t>process data</a:t>
            </a:r>
            <a:r>
              <a:rPr lang="en-GB" sz="1600" dirty="0">
                <a:solidFill>
                  <a:srgbClr val="000000"/>
                </a:solidFill>
                <a:effectLst/>
                <a:latin typeface="TimesTen-Roman"/>
                <a:ea typeface="Calibri" panose="020F0502020204030204" pitchFamily="34" charset="0"/>
                <a:cs typeface="TimesTen-Roman"/>
              </a:rPr>
              <a:t>. The data may take a wide variety of forms, and the range of processing requirements is broad. However, there are only a few fundamental methods or types of data processing. It is also essential that a computer </a:t>
            </a:r>
            <a:r>
              <a:rPr lang="en-GB" sz="1600" b="1" dirty="0">
                <a:solidFill>
                  <a:srgbClr val="000000"/>
                </a:solidFill>
                <a:effectLst/>
                <a:latin typeface="TimesTen-Bold"/>
                <a:ea typeface="Calibri" panose="020F0502020204030204" pitchFamily="34" charset="0"/>
                <a:cs typeface="TimesTen-Bold"/>
              </a:rPr>
              <a:t>store data</a:t>
            </a:r>
            <a:r>
              <a:rPr lang="en-GB" sz="1600" dirty="0">
                <a:solidFill>
                  <a:srgbClr val="000000"/>
                </a:solidFill>
                <a:effectLst/>
                <a:latin typeface="TimesTen-Roman"/>
                <a:ea typeface="Calibri" panose="020F0502020204030204" pitchFamily="34" charset="0"/>
                <a:cs typeface="TimesTen-Roman"/>
              </a:rPr>
              <a:t>. Even if the computer is processing data on the fly (i.e., data come in and get processed, and the results go out immediately), the computer must temporarily store at least those pieces</a:t>
            </a:r>
            <a:r>
              <a:rPr lang="en-GB" sz="1600" dirty="0">
                <a:effectLst/>
                <a:latin typeface="Calibri" panose="020F0502020204030204" pitchFamily="34" charset="0"/>
                <a:ea typeface="Calibri" panose="020F0502020204030204" pitchFamily="34" charset="0"/>
                <a:cs typeface="Times New Roman" panose="02020603050405020304" pitchFamily="18" charset="0"/>
              </a:rPr>
              <a:t> </a:t>
            </a:r>
            <a:r>
              <a:rPr lang="en-GB" sz="1600" dirty="0">
                <a:effectLst/>
                <a:latin typeface="TimesTen-Roman"/>
                <a:ea typeface="Calibri" panose="020F0502020204030204" pitchFamily="34" charset="0"/>
                <a:cs typeface="TimesTen-Roman"/>
              </a:rPr>
              <a:t>worked on at any given moment. Thus, there is at least a short-term data storage function. The computer performs a long-term data storage function. Files of data are stored on the computer for subsequent retrieval and update. The computer must be able to </a:t>
            </a:r>
            <a:r>
              <a:rPr lang="en-GB" sz="1600" b="1" dirty="0">
                <a:effectLst/>
                <a:latin typeface="TimesTen-Bold"/>
                <a:ea typeface="Calibri" panose="020F0502020204030204" pitchFamily="34" charset="0"/>
                <a:cs typeface="TimesTen-Bold"/>
              </a:rPr>
              <a:t>move data </a:t>
            </a:r>
            <a:r>
              <a:rPr lang="en-GB" sz="1600" dirty="0">
                <a:effectLst/>
                <a:latin typeface="TimesTen-Roman"/>
                <a:ea typeface="Calibri" panose="020F0502020204030204" pitchFamily="34" charset="0"/>
                <a:cs typeface="TimesTen-Roman"/>
              </a:rPr>
              <a:t>between itself and the outside world. </a:t>
            </a:r>
            <a:r>
              <a:rPr lang="en-GB" sz="1600" dirty="0">
                <a:solidFill>
                  <a:srgbClr val="000000"/>
                </a:solidFill>
                <a:effectLst/>
                <a:latin typeface="TimesTen-Roman"/>
                <a:ea typeface="Calibri" panose="020F0502020204030204" pitchFamily="34" charset="0"/>
                <a:cs typeface="TimesTen-Roman"/>
              </a:rPr>
              <a:t>Finally, there must be </a:t>
            </a:r>
            <a:r>
              <a:rPr lang="en-GB" sz="1600" b="1" dirty="0">
                <a:solidFill>
                  <a:srgbClr val="000000"/>
                </a:solidFill>
                <a:effectLst/>
                <a:latin typeface="TimesTen-Bold"/>
                <a:ea typeface="Calibri" panose="020F0502020204030204" pitchFamily="34" charset="0"/>
                <a:cs typeface="TimesTen-Bold"/>
              </a:rPr>
              <a:t>control </a:t>
            </a:r>
            <a:r>
              <a:rPr lang="en-GB" sz="1600" dirty="0">
                <a:solidFill>
                  <a:srgbClr val="000000"/>
                </a:solidFill>
                <a:effectLst/>
                <a:latin typeface="TimesTen-Roman"/>
                <a:ea typeface="Calibri" panose="020F0502020204030204" pitchFamily="34" charset="0"/>
                <a:cs typeface="TimesTen-Roman"/>
              </a:rPr>
              <a:t>of these three functions. </a:t>
            </a:r>
            <a:endParaRPr lang="en-GB" sz="1600" dirty="0"/>
          </a:p>
        </p:txBody>
      </p:sp>
    </p:spTree>
    <p:extLst>
      <p:ext uri="{BB962C8B-B14F-4D97-AF65-F5344CB8AC3E}">
        <p14:creationId xmlns:p14="http://schemas.microsoft.com/office/powerpoint/2010/main" val="12235610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A97A5-1200-B4AF-2530-4F3915CB444C}"/>
              </a:ext>
            </a:extLst>
          </p:cNvPr>
          <p:cNvSpPr>
            <a:spLocks noGrp="1"/>
          </p:cNvSpPr>
          <p:nvPr>
            <p:ph type="title"/>
          </p:nvPr>
        </p:nvSpPr>
        <p:spPr/>
        <p:txBody>
          <a:bodyPr/>
          <a:lstStyle/>
          <a:p>
            <a:r>
              <a:rPr lang="en-GB" sz="4400" b="1" dirty="0">
                <a:effectLst/>
                <a:ea typeface="Calibri" panose="020F0502020204030204" pitchFamily="34" charset="0"/>
                <a:cs typeface="Times New Roman" panose="02020603050405020304" pitchFamily="18" charset="0"/>
              </a:rPr>
              <a:t>Functions of a Computer</a:t>
            </a:r>
            <a:br>
              <a:rPr lang="en-GB" sz="4400" dirty="0">
                <a:effectLst/>
                <a:latin typeface="Calibri" panose="020F0502020204030204" pitchFamily="34" charset="0"/>
                <a:ea typeface="Calibri" panose="020F0502020204030204" pitchFamily="34" charset="0"/>
                <a:cs typeface="Times New Roman" panose="02020603050405020304" pitchFamily="18" charset="0"/>
              </a:rPr>
            </a:br>
            <a:endParaRPr lang="en-GB" dirty="0"/>
          </a:p>
        </p:txBody>
      </p:sp>
      <p:pic>
        <p:nvPicPr>
          <p:cNvPr id="4" name="Content Placeholder 3">
            <a:extLst>
              <a:ext uri="{FF2B5EF4-FFF2-40B4-BE49-F238E27FC236}">
                <a16:creationId xmlns:a16="http://schemas.microsoft.com/office/drawing/2014/main" id="{AB72B342-E3AB-0C40-C04D-9187E37AD472}"/>
              </a:ext>
            </a:extLst>
          </p:cNvPr>
          <p:cNvPicPr>
            <a:picLocks noGrp="1" noChangeAspect="1"/>
          </p:cNvPicPr>
          <p:nvPr>
            <p:ph idx="1"/>
          </p:nvPr>
        </p:nvPicPr>
        <p:blipFill rotWithShape="1">
          <a:blip r:embed="rId2"/>
          <a:srcRect l="34305" t="15434" r="35794" b="25986"/>
          <a:stretch/>
        </p:blipFill>
        <p:spPr bwMode="auto">
          <a:xfrm>
            <a:off x="4017821" y="1378274"/>
            <a:ext cx="4583664" cy="479868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828279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9FF21-AA10-3614-236B-B5A745B0D488}"/>
              </a:ext>
            </a:extLst>
          </p:cNvPr>
          <p:cNvSpPr>
            <a:spLocks noGrp="1"/>
          </p:cNvSpPr>
          <p:nvPr>
            <p:ph type="title"/>
          </p:nvPr>
        </p:nvSpPr>
        <p:spPr/>
        <p:txBody>
          <a:bodyPr/>
          <a:lstStyle/>
          <a:p>
            <a:pPr algn="ctr"/>
            <a:r>
              <a:rPr lang="en-GB" b="1" dirty="0"/>
              <a:t>Structural Components of a Computer</a:t>
            </a:r>
          </a:p>
        </p:txBody>
      </p:sp>
      <p:sp>
        <p:nvSpPr>
          <p:cNvPr id="3" name="Content Placeholder 2">
            <a:extLst>
              <a:ext uri="{FF2B5EF4-FFF2-40B4-BE49-F238E27FC236}">
                <a16:creationId xmlns:a16="http://schemas.microsoft.com/office/drawing/2014/main" id="{2FE13DA8-B14F-AD0D-A217-328ADF49792D}"/>
              </a:ext>
            </a:extLst>
          </p:cNvPr>
          <p:cNvSpPr>
            <a:spLocks noGrp="1"/>
          </p:cNvSpPr>
          <p:nvPr>
            <p:ph idx="1"/>
          </p:nvPr>
        </p:nvSpPr>
        <p:spPr/>
        <p:txBody>
          <a:bodyPr>
            <a:normAutofit/>
          </a:bodyPr>
          <a:lstStyle/>
          <a:p>
            <a:pPr>
              <a:lnSpc>
                <a:spcPct val="150000"/>
              </a:lnSpc>
              <a:spcAft>
                <a:spcPts val="800"/>
              </a:spcAft>
            </a:pPr>
            <a:r>
              <a:rPr lang="en-GB" sz="1800" dirty="0">
                <a:solidFill>
                  <a:srgbClr val="000000"/>
                </a:solidFill>
                <a:effectLst/>
                <a:latin typeface="TimesTen-Roman"/>
                <a:ea typeface="Calibri" panose="020F0502020204030204" pitchFamily="34" charset="0"/>
                <a:cs typeface="TimesTen-Roman"/>
              </a:rPr>
              <a:t>There are four main structural components </a:t>
            </a:r>
            <a:r>
              <a:rPr lang="en-GB" sz="1800" b="1" dirty="0">
                <a:solidFill>
                  <a:srgbClr val="000000"/>
                </a:solidFill>
                <a:effectLst/>
                <a:latin typeface="TimesTen-Bold"/>
                <a:ea typeface="Calibri" panose="020F0502020204030204" pitchFamily="34" charset="0"/>
                <a:cs typeface="TimesTen-Bold"/>
              </a:rPr>
              <a:t>Central processing unit (CPU): </a:t>
            </a:r>
            <a:r>
              <a:rPr lang="en-GB" sz="1800" dirty="0">
                <a:solidFill>
                  <a:srgbClr val="000000"/>
                </a:solidFill>
                <a:effectLst/>
                <a:latin typeface="TimesTen-Roman"/>
                <a:ea typeface="Calibri" panose="020F0502020204030204" pitchFamily="34" charset="0"/>
                <a:cs typeface="TimesTen-Roman"/>
              </a:rPr>
              <a:t>Controls the operation of the computer and performs its data processing functions; often simply referred to as </a:t>
            </a:r>
            <a:r>
              <a:rPr lang="en-GB" sz="1800" b="1" dirty="0">
                <a:solidFill>
                  <a:srgbClr val="000000"/>
                </a:solidFill>
                <a:effectLst/>
                <a:latin typeface="TimesTen-Bold"/>
                <a:ea typeface="Calibri" panose="020F0502020204030204" pitchFamily="34" charset="0"/>
                <a:cs typeface="TimesTen-Bold"/>
              </a:rPr>
              <a:t>processor</a:t>
            </a:r>
            <a:r>
              <a:rPr lang="en-GB" sz="1800" dirty="0">
                <a:solidFill>
                  <a:srgbClr val="000000"/>
                </a:solidFill>
                <a:effectLst/>
                <a:latin typeface="TimesTen-Roman"/>
                <a:ea typeface="Calibri" panose="020F0502020204030204" pitchFamily="34" charset="0"/>
                <a:cs typeface="TimesTen-Roman"/>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Clr>
                <a:srgbClr val="808080"/>
              </a:buClr>
              <a:buFont typeface="+mj-lt"/>
              <a:buAutoNum type="arabicPeriod"/>
            </a:pPr>
            <a:r>
              <a:rPr lang="en-GB" sz="1800" b="1" dirty="0">
                <a:solidFill>
                  <a:srgbClr val="000000"/>
                </a:solidFill>
                <a:effectLst/>
                <a:latin typeface="TimesTen-Bold"/>
                <a:ea typeface="Calibri" panose="020F0502020204030204" pitchFamily="34" charset="0"/>
                <a:cs typeface="TimesTen-Bold"/>
              </a:rPr>
              <a:t>Main memory: </a:t>
            </a:r>
            <a:r>
              <a:rPr lang="en-GB" sz="1800" dirty="0">
                <a:solidFill>
                  <a:srgbClr val="000000"/>
                </a:solidFill>
                <a:effectLst/>
                <a:latin typeface="TimesTen-Roman"/>
                <a:ea typeface="Calibri" panose="020F0502020204030204" pitchFamily="34" charset="0"/>
                <a:cs typeface="TimesTen-Roman"/>
              </a:rPr>
              <a:t>Stores data.</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Clr>
                <a:srgbClr val="808080"/>
              </a:buClr>
              <a:buFont typeface="+mj-lt"/>
              <a:buAutoNum type="arabicPeriod"/>
            </a:pPr>
            <a:r>
              <a:rPr lang="en-GB" sz="1800" b="1" dirty="0">
                <a:solidFill>
                  <a:srgbClr val="000000"/>
                </a:solidFill>
                <a:effectLst/>
                <a:latin typeface="TimesTen-Bold"/>
                <a:ea typeface="Calibri" panose="020F0502020204030204" pitchFamily="34" charset="0"/>
                <a:cs typeface="TimesTen-Bold"/>
              </a:rPr>
              <a:t>I/O: </a:t>
            </a:r>
            <a:r>
              <a:rPr lang="en-GB" sz="1800" dirty="0">
                <a:solidFill>
                  <a:srgbClr val="000000"/>
                </a:solidFill>
                <a:effectLst/>
                <a:latin typeface="TimesTen-Roman"/>
                <a:ea typeface="Calibri" panose="020F0502020204030204" pitchFamily="34" charset="0"/>
                <a:cs typeface="TimesTen-Roman"/>
              </a:rPr>
              <a:t>Moves data between the computer and its external environment.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Clr>
                <a:srgbClr val="808080"/>
              </a:buClr>
              <a:buFont typeface="+mj-lt"/>
              <a:buAutoNum type="arabicPeriod"/>
            </a:pPr>
            <a:r>
              <a:rPr lang="en-GB" sz="1800" b="1" dirty="0">
                <a:solidFill>
                  <a:srgbClr val="000000"/>
                </a:solidFill>
                <a:effectLst/>
                <a:latin typeface="TimesTen-Bold"/>
                <a:ea typeface="Calibri" panose="020F0502020204030204" pitchFamily="34" charset="0"/>
                <a:cs typeface="TimesTen-Bold"/>
              </a:rPr>
              <a:t>System interconnection: </a:t>
            </a:r>
            <a:r>
              <a:rPr lang="en-GB" sz="1800" dirty="0">
                <a:solidFill>
                  <a:srgbClr val="000000"/>
                </a:solidFill>
                <a:effectLst/>
                <a:latin typeface="TimesTen-Roman"/>
                <a:ea typeface="Calibri" panose="020F0502020204030204" pitchFamily="34" charset="0"/>
                <a:cs typeface="TimesTen-Roman"/>
              </a:rPr>
              <a:t>Some mechanism that provides for communication among CPU, main memory, and I/O. A common interconnection is using a </a:t>
            </a:r>
            <a:r>
              <a:rPr lang="en-GB" sz="1800" b="1" dirty="0">
                <a:solidFill>
                  <a:srgbClr val="000000"/>
                </a:solidFill>
                <a:effectLst/>
                <a:latin typeface="TimesTen-Bold"/>
                <a:ea typeface="Calibri" panose="020F0502020204030204" pitchFamily="34" charset="0"/>
                <a:cs typeface="TimesTen-Bold"/>
              </a:rPr>
              <a:t>system bus</a:t>
            </a:r>
            <a:r>
              <a:rPr lang="en-GB" sz="1800" dirty="0">
                <a:solidFill>
                  <a:srgbClr val="000000"/>
                </a:solidFill>
                <a:effectLst/>
                <a:latin typeface="TimesTen-Roman"/>
                <a:ea typeface="Calibri" panose="020F0502020204030204" pitchFamily="34" charset="0"/>
                <a:cs typeface="TimesTen-Roman"/>
              </a:rPr>
              <a:t>, consisting of several conducting wires to which all the other components attach.</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488315" algn="just">
              <a:lnSpc>
                <a:spcPct val="150000"/>
              </a:lnSpc>
              <a:spcAft>
                <a:spcPts val="800"/>
              </a:spcAft>
            </a:pPr>
            <a:r>
              <a:rPr lang="en-GB" sz="1800" dirty="0">
                <a:solidFill>
                  <a:srgbClr val="000000"/>
                </a:solidFill>
                <a:effectLst/>
                <a:latin typeface="TimesTen-Roman"/>
                <a:ea typeface="Calibri" panose="020F0502020204030204" pitchFamily="34" charset="0"/>
                <a:cs typeface="TimesTen-Roman"/>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Tree>
    <p:extLst>
      <p:ext uri="{BB962C8B-B14F-4D97-AF65-F5344CB8AC3E}">
        <p14:creationId xmlns:p14="http://schemas.microsoft.com/office/powerpoint/2010/main" val="2496535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E7455-D2E0-478E-C31A-6451A13B9192}"/>
              </a:ext>
            </a:extLst>
          </p:cNvPr>
          <p:cNvSpPr>
            <a:spLocks noGrp="1"/>
          </p:cNvSpPr>
          <p:nvPr>
            <p:ph type="title"/>
          </p:nvPr>
        </p:nvSpPr>
        <p:spPr/>
        <p:txBody>
          <a:bodyPr/>
          <a:lstStyle/>
          <a:p>
            <a:pPr algn="ctr"/>
            <a:r>
              <a:rPr lang="en-GB" b="1" dirty="0"/>
              <a:t>Structural Components</a:t>
            </a:r>
          </a:p>
        </p:txBody>
      </p:sp>
      <p:sp>
        <p:nvSpPr>
          <p:cNvPr id="3" name="Content Placeholder 2">
            <a:extLst>
              <a:ext uri="{FF2B5EF4-FFF2-40B4-BE49-F238E27FC236}">
                <a16:creationId xmlns:a16="http://schemas.microsoft.com/office/drawing/2014/main" id="{C0131CC9-3E85-FE11-E10A-FCAB1CB347A6}"/>
              </a:ext>
            </a:extLst>
          </p:cNvPr>
          <p:cNvSpPr>
            <a:spLocks noGrp="1"/>
          </p:cNvSpPr>
          <p:nvPr>
            <p:ph idx="1"/>
          </p:nvPr>
        </p:nvSpPr>
        <p:spPr/>
        <p:txBody>
          <a:bodyPr>
            <a:normAutofit fontScale="62500" lnSpcReduction="20000"/>
          </a:bodyPr>
          <a:lstStyle/>
          <a:p>
            <a:pPr algn="just">
              <a:lnSpc>
                <a:spcPct val="150000"/>
              </a:lnSpc>
              <a:spcAft>
                <a:spcPts val="800"/>
              </a:spcAft>
            </a:pPr>
            <a:r>
              <a:rPr lang="en-GB" sz="2800" dirty="0">
                <a:solidFill>
                  <a:srgbClr val="000000"/>
                </a:solidFill>
                <a:effectLst/>
                <a:latin typeface="TimesTen-Roman"/>
                <a:ea typeface="Calibri" panose="020F0502020204030204" pitchFamily="34" charset="0"/>
                <a:cs typeface="TimesTen-Roman"/>
              </a:rPr>
              <a:t>There may be one or more of each of the components above. Traditionally, there has been just a single processor. In recent years, there has been increasing use of multiple processors in a single computer. Some design issues relating to multiple processors crop up. The most interesting and in some ways the most complex component is the CPU. Its major structural components are as follows:</a:t>
            </a:r>
            <a:endParaRPr lang="en-GB" sz="2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Clr>
                <a:srgbClr val="808080"/>
              </a:buClr>
              <a:buFont typeface="+mj-lt"/>
              <a:buAutoNum type="arabicPeriod"/>
            </a:pPr>
            <a:r>
              <a:rPr lang="en-GB" sz="2800" b="1" dirty="0">
                <a:solidFill>
                  <a:srgbClr val="000000"/>
                </a:solidFill>
                <a:effectLst/>
                <a:latin typeface="TimesTen-Bold"/>
                <a:ea typeface="Calibri" panose="020F0502020204030204" pitchFamily="34" charset="0"/>
                <a:cs typeface="TimesTen-Bold"/>
              </a:rPr>
              <a:t>Control unit: </a:t>
            </a:r>
            <a:r>
              <a:rPr lang="en-GB" sz="2800" dirty="0">
                <a:solidFill>
                  <a:srgbClr val="000000"/>
                </a:solidFill>
                <a:effectLst/>
                <a:latin typeface="TimesTen-Roman"/>
                <a:ea typeface="Calibri" panose="020F0502020204030204" pitchFamily="34" charset="0"/>
                <a:cs typeface="TimesTen-Roman"/>
              </a:rPr>
              <a:t>Controls the operation of the CPU and hence the computer.</a:t>
            </a:r>
            <a:endParaRPr lang="en-GB" sz="2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Clr>
                <a:srgbClr val="808080"/>
              </a:buClr>
              <a:buFont typeface="+mj-lt"/>
              <a:buAutoNum type="arabicPeriod"/>
            </a:pPr>
            <a:r>
              <a:rPr lang="en-GB" sz="2800" b="1" dirty="0">
                <a:solidFill>
                  <a:srgbClr val="000000"/>
                </a:solidFill>
                <a:effectLst/>
                <a:latin typeface="TimesTen-Bold"/>
                <a:ea typeface="Calibri" panose="020F0502020204030204" pitchFamily="34" charset="0"/>
                <a:cs typeface="TimesTen-Bold"/>
              </a:rPr>
              <a:t>Arithmetic and logic unit (ALU): </a:t>
            </a:r>
            <a:r>
              <a:rPr lang="en-GB" sz="2800" dirty="0">
                <a:solidFill>
                  <a:srgbClr val="000000"/>
                </a:solidFill>
                <a:effectLst/>
                <a:latin typeface="TimesTen-Roman"/>
                <a:ea typeface="Calibri" panose="020F0502020204030204" pitchFamily="34" charset="0"/>
                <a:cs typeface="TimesTen-Roman"/>
              </a:rPr>
              <a:t>Performs the computer’s data processing functions.</a:t>
            </a:r>
            <a:endParaRPr lang="en-GB" sz="2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Clr>
                <a:srgbClr val="808080"/>
              </a:buClr>
              <a:buFont typeface="+mj-lt"/>
              <a:buAutoNum type="arabicPeriod"/>
            </a:pPr>
            <a:r>
              <a:rPr lang="en-GB" sz="2800" b="1" dirty="0">
                <a:solidFill>
                  <a:srgbClr val="000000"/>
                </a:solidFill>
                <a:effectLst/>
                <a:latin typeface="TimesTen-Bold"/>
                <a:ea typeface="Calibri" panose="020F0502020204030204" pitchFamily="34" charset="0"/>
                <a:cs typeface="TimesTen-Bold"/>
              </a:rPr>
              <a:t>Registers: </a:t>
            </a:r>
            <a:r>
              <a:rPr lang="en-GB" sz="2800" dirty="0">
                <a:solidFill>
                  <a:srgbClr val="000000"/>
                </a:solidFill>
                <a:effectLst/>
                <a:latin typeface="TimesTen-Roman"/>
                <a:ea typeface="Calibri" panose="020F0502020204030204" pitchFamily="34" charset="0"/>
                <a:cs typeface="TimesTen-Roman"/>
              </a:rPr>
              <a:t>Provides storage internal to the CPU</a:t>
            </a:r>
            <a:endParaRPr lang="en-GB" sz="2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Clr>
                <a:srgbClr val="808080"/>
              </a:buClr>
              <a:buFont typeface="+mj-lt"/>
              <a:buAutoNum type="arabicPeriod"/>
            </a:pPr>
            <a:r>
              <a:rPr lang="en-GB" sz="2800" b="1" dirty="0">
                <a:solidFill>
                  <a:srgbClr val="000000"/>
                </a:solidFill>
                <a:effectLst/>
                <a:latin typeface="TimesTen-Bold"/>
                <a:ea typeface="Calibri" panose="020F0502020204030204" pitchFamily="34" charset="0"/>
                <a:cs typeface="TimesTen-Bold"/>
              </a:rPr>
              <a:t>CPU interconnection: </a:t>
            </a:r>
            <a:r>
              <a:rPr lang="en-GB" sz="2800" dirty="0">
                <a:solidFill>
                  <a:srgbClr val="000000"/>
                </a:solidFill>
                <a:effectLst/>
                <a:latin typeface="TimesTen-Roman"/>
                <a:ea typeface="Calibri" panose="020F0502020204030204" pitchFamily="34" charset="0"/>
                <a:cs typeface="TimesTen-Roman"/>
              </a:rPr>
              <a:t>Some mechanism that provides for communication among the control unit, ALU, and registers</a:t>
            </a:r>
            <a:endParaRPr lang="en-GB" sz="2800" dirty="0">
              <a:effectLst/>
              <a:latin typeface="Calibri" panose="020F0502020204030204" pitchFamily="34" charset="0"/>
              <a:ea typeface="Calibri" panose="020F0502020204030204" pitchFamily="34" charset="0"/>
              <a:cs typeface="Times New Roman" panose="02020603050405020304" pitchFamily="18" charset="0"/>
            </a:endParaRPr>
          </a:p>
          <a:p>
            <a:pPr indent="0">
              <a:lnSpc>
                <a:spcPct val="150000"/>
              </a:lnSpc>
              <a:spcAft>
                <a:spcPts val="800"/>
              </a:spcAft>
              <a:buNone/>
            </a:pPr>
            <a:endParaRPr lang="en-GB"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Tree>
    <p:extLst>
      <p:ext uri="{BB962C8B-B14F-4D97-AF65-F5344CB8AC3E}">
        <p14:creationId xmlns:p14="http://schemas.microsoft.com/office/powerpoint/2010/main" val="2565028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FE537-F77A-C4BF-8C3C-684DC0E78556}"/>
              </a:ext>
            </a:extLst>
          </p:cNvPr>
          <p:cNvSpPr>
            <a:spLocks noGrp="1"/>
          </p:cNvSpPr>
          <p:nvPr>
            <p:ph type="title"/>
          </p:nvPr>
        </p:nvSpPr>
        <p:spPr/>
        <p:txBody>
          <a:bodyPr/>
          <a:lstStyle/>
          <a:p>
            <a:r>
              <a:rPr lang="en-GB" sz="4400" b="1" i="0" u="none" strike="noStrike" baseline="0" dirty="0"/>
              <a:t>Data Representation</a:t>
            </a:r>
            <a:br>
              <a:rPr lang="en-GB" sz="4400" b="1" i="0" u="none" strike="noStrike" baseline="0" dirty="0">
                <a:latin typeface="Calibri-Bold"/>
              </a:rPr>
            </a:br>
            <a:endParaRPr lang="en-GB" dirty="0"/>
          </a:p>
        </p:txBody>
      </p:sp>
      <p:sp>
        <p:nvSpPr>
          <p:cNvPr id="3" name="Content Placeholder 2">
            <a:extLst>
              <a:ext uri="{FF2B5EF4-FFF2-40B4-BE49-F238E27FC236}">
                <a16:creationId xmlns:a16="http://schemas.microsoft.com/office/drawing/2014/main" id="{A6EBFF2D-33B6-4640-9E61-1CAFD6B9ADA0}"/>
              </a:ext>
            </a:extLst>
          </p:cNvPr>
          <p:cNvSpPr>
            <a:spLocks noGrp="1"/>
          </p:cNvSpPr>
          <p:nvPr>
            <p:ph idx="1"/>
          </p:nvPr>
        </p:nvSpPr>
        <p:spPr/>
        <p:txBody>
          <a:bodyPr/>
          <a:lstStyle/>
          <a:p>
            <a:pPr marL="0" indent="0" algn="l">
              <a:buNone/>
            </a:pPr>
            <a:r>
              <a:rPr lang="en-GB" sz="1800" b="1" i="0" u="none" strike="noStrike" baseline="0" dirty="0">
                <a:latin typeface="Arial-BoldMT"/>
              </a:rPr>
              <a:t>• </a:t>
            </a:r>
            <a:r>
              <a:rPr lang="en-GB" sz="2400" b="1" i="0" u="none" strike="noStrike" baseline="0" dirty="0">
                <a:latin typeface="Calibri-Bold"/>
              </a:rPr>
              <a:t>INTRODUCTION</a:t>
            </a:r>
          </a:p>
          <a:p>
            <a:pPr marL="0" indent="0" algn="l">
              <a:buNone/>
            </a:pPr>
            <a:r>
              <a:rPr lang="en-GB" sz="2400" b="0" i="0" u="none" strike="noStrike" baseline="0" dirty="0">
                <a:latin typeface="Calibri" panose="020F0502020204030204" pitchFamily="34" charset="0"/>
              </a:rPr>
              <a:t>Data Representation refers to the methods used internally to represent information stored in a computer.</a:t>
            </a:r>
          </a:p>
          <a:p>
            <a:pPr marL="0" indent="0" algn="l">
              <a:buNone/>
            </a:pPr>
            <a:r>
              <a:rPr lang="en-GB" sz="2400" b="0" i="0" u="none" strike="noStrike" baseline="0" dirty="0">
                <a:latin typeface="ArialMT"/>
              </a:rPr>
              <a:t>• </a:t>
            </a:r>
            <a:r>
              <a:rPr lang="en-GB" sz="2400" b="0" i="0" u="none" strike="noStrike" baseline="0" dirty="0">
                <a:latin typeface="Calibri" panose="020F0502020204030204" pitchFamily="34" charset="0"/>
              </a:rPr>
              <a:t>Computers store lots of different types of information:</a:t>
            </a:r>
          </a:p>
          <a:p>
            <a:pPr marL="0" indent="0" algn="l">
              <a:buNone/>
            </a:pPr>
            <a:r>
              <a:rPr lang="en-GB" sz="2400" b="0" i="0" u="none" strike="noStrike" baseline="0" dirty="0">
                <a:latin typeface="ArialMT"/>
              </a:rPr>
              <a:t>       - </a:t>
            </a:r>
            <a:r>
              <a:rPr lang="en-GB" sz="2400" b="0" i="0" u="none" strike="noStrike" baseline="0" dirty="0">
                <a:latin typeface="Calibri" panose="020F0502020204030204" pitchFamily="34" charset="0"/>
              </a:rPr>
              <a:t>Numbers</a:t>
            </a:r>
          </a:p>
          <a:p>
            <a:pPr marL="0" indent="0" algn="l">
              <a:buNone/>
            </a:pPr>
            <a:r>
              <a:rPr lang="en-GB" sz="2400" b="0" i="0" u="none" strike="noStrike" baseline="0" dirty="0">
                <a:latin typeface="ArialMT"/>
              </a:rPr>
              <a:t>       - </a:t>
            </a:r>
            <a:r>
              <a:rPr lang="en-GB" sz="2400" b="0" i="0" u="none" strike="noStrike" baseline="0" dirty="0">
                <a:latin typeface="Calibri" panose="020F0502020204030204" pitchFamily="34" charset="0"/>
              </a:rPr>
              <a:t>Text</a:t>
            </a:r>
          </a:p>
          <a:p>
            <a:pPr marL="0" indent="0" algn="l">
              <a:buNone/>
            </a:pPr>
            <a:r>
              <a:rPr lang="en-GB" sz="2400" b="0" i="0" u="none" strike="noStrike" baseline="0" dirty="0">
                <a:latin typeface="ArialMT"/>
              </a:rPr>
              <a:t>       - </a:t>
            </a:r>
            <a:r>
              <a:rPr lang="en-GB" sz="2400" b="0" i="0" u="none" strike="noStrike" baseline="0" dirty="0">
                <a:latin typeface="Calibri" panose="020F0502020204030204" pitchFamily="34" charset="0"/>
              </a:rPr>
              <a:t>Graphics of many varieties (video, animation)</a:t>
            </a:r>
          </a:p>
          <a:p>
            <a:pPr marL="0" indent="0" algn="l">
              <a:buNone/>
            </a:pPr>
            <a:r>
              <a:rPr lang="en-GB" sz="2400" b="0" i="0" u="none" strike="noStrike" baseline="0" dirty="0">
                <a:latin typeface="ArialMT"/>
              </a:rPr>
              <a:t>       - </a:t>
            </a:r>
            <a:r>
              <a:rPr lang="en-GB" sz="2400" b="0" i="0" u="none" strike="noStrike" baseline="0" dirty="0">
                <a:latin typeface="Calibri" panose="020F0502020204030204" pitchFamily="34" charset="0"/>
              </a:rPr>
              <a:t>Sound</a:t>
            </a:r>
            <a:endParaRPr lang="en-GB" sz="2400" dirty="0"/>
          </a:p>
        </p:txBody>
      </p:sp>
    </p:spTree>
    <p:extLst>
      <p:ext uri="{BB962C8B-B14F-4D97-AF65-F5344CB8AC3E}">
        <p14:creationId xmlns:p14="http://schemas.microsoft.com/office/powerpoint/2010/main" val="11038531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A8EE7-AA72-CADE-6253-53797A891C62}"/>
              </a:ext>
            </a:extLst>
          </p:cNvPr>
          <p:cNvSpPr>
            <a:spLocks noGrp="1"/>
          </p:cNvSpPr>
          <p:nvPr>
            <p:ph type="title"/>
          </p:nvPr>
        </p:nvSpPr>
        <p:spPr/>
        <p:txBody>
          <a:bodyPr/>
          <a:lstStyle/>
          <a:p>
            <a:r>
              <a:rPr lang="en-GB" sz="4400" b="1" i="0" u="none" strike="noStrike" baseline="0" dirty="0">
                <a:solidFill>
                  <a:srgbClr val="000000"/>
                </a:solidFill>
              </a:rPr>
              <a:t>Data Representation</a:t>
            </a:r>
            <a:br>
              <a:rPr lang="en-GB" sz="4400" b="1" i="0" u="none" strike="noStrike" baseline="0" dirty="0">
                <a:solidFill>
                  <a:srgbClr val="000000"/>
                </a:solidFill>
                <a:latin typeface="Calibri-Bold"/>
              </a:rPr>
            </a:br>
            <a:endParaRPr lang="en-GB" dirty="0"/>
          </a:p>
        </p:txBody>
      </p:sp>
      <p:sp>
        <p:nvSpPr>
          <p:cNvPr id="3" name="Content Placeholder 2">
            <a:extLst>
              <a:ext uri="{FF2B5EF4-FFF2-40B4-BE49-F238E27FC236}">
                <a16:creationId xmlns:a16="http://schemas.microsoft.com/office/drawing/2014/main" id="{41C1A73E-75F8-81FB-8F44-756D4636B853}"/>
              </a:ext>
            </a:extLst>
          </p:cNvPr>
          <p:cNvSpPr>
            <a:spLocks noGrp="1"/>
          </p:cNvSpPr>
          <p:nvPr>
            <p:ph idx="1"/>
          </p:nvPr>
        </p:nvSpPr>
        <p:spPr/>
        <p:txBody>
          <a:bodyPr>
            <a:normAutofit/>
          </a:bodyPr>
          <a:lstStyle/>
          <a:p>
            <a:pPr algn="l"/>
            <a:r>
              <a:rPr lang="en-GB" sz="3200" b="1" i="0" u="none" strike="noStrike" baseline="0" dirty="0">
                <a:solidFill>
                  <a:srgbClr val="000000"/>
                </a:solidFill>
                <a:latin typeface="Calibri-Bold"/>
              </a:rPr>
              <a:t>Introduction</a:t>
            </a:r>
          </a:p>
          <a:p>
            <a:pPr marL="0" indent="0" algn="l">
              <a:buNone/>
            </a:pPr>
            <a:r>
              <a:rPr lang="en-GB" sz="3200" dirty="0">
                <a:solidFill>
                  <a:srgbClr val="000000"/>
                </a:solidFill>
              </a:rPr>
              <a:t>Humans see data differently. </a:t>
            </a:r>
            <a:endParaRPr lang="en-GB" sz="3200" b="0" i="0" u="none" strike="noStrike" baseline="0" dirty="0">
              <a:solidFill>
                <a:srgbClr val="000000"/>
              </a:solidFill>
            </a:endParaRPr>
          </a:p>
          <a:p>
            <a:pPr marL="0" indent="0" algn="l">
              <a:buNone/>
            </a:pPr>
            <a:r>
              <a:rPr lang="en-GB" sz="3200" b="0" i="0" u="none" strike="noStrike" baseline="0" dirty="0">
                <a:solidFill>
                  <a:srgbClr val="000000"/>
                </a:solidFill>
              </a:rPr>
              <a:t>• ALL types of information stored in a computer are stored internally in the same simple format:</a:t>
            </a:r>
          </a:p>
          <a:p>
            <a:pPr marL="0" indent="0" algn="l">
              <a:buNone/>
            </a:pPr>
            <a:r>
              <a:rPr lang="en-GB" sz="3200" b="0" i="0" u="none" strike="noStrike" baseline="0" dirty="0">
                <a:solidFill>
                  <a:srgbClr val="000000"/>
                </a:solidFill>
              </a:rPr>
              <a:t>    A sequence of 0's and 1's.</a:t>
            </a:r>
          </a:p>
          <a:p>
            <a:pPr marL="0" indent="0" algn="l">
              <a:buNone/>
            </a:pPr>
            <a:r>
              <a:rPr lang="en-GB" sz="3200" b="0" i="1" u="none" strike="noStrike" baseline="0" dirty="0">
                <a:solidFill>
                  <a:srgbClr val="000000"/>
                </a:solidFill>
              </a:rPr>
              <a:t>•How can a sequence of 0's and 1's represent things as diverse as your photograph, a song, a movie, and number?</a:t>
            </a:r>
          </a:p>
          <a:p>
            <a:pPr marL="0" indent="0" algn="l">
              <a:buNone/>
            </a:pPr>
            <a:endParaRPr lang="en-GB" dirty="0"/>
          </a:p>
        </p:txBody>
      </p:sp>
    </p:spTree>
    <p:extLst>
      <p:ext uri="{BB962C8B-B14F-4D97-AF65-F5344CB8AC3E}">
        <p14:creationId xmlns:p14="http://schemas.microsoft.com/office/powerpoint/2010/main" val="42482123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59BB4-CD73-FB68-CEAF-E2E63A64B70B}"/>
              </a:ext>
            </a:extLst>
          </p:cNvPr>
          <p:cNvSpPr>
            <a:spLocks noGrp="1"/>
          </p:cNvSpPr>
          <p:nvPr>
            <p:ph type="title"/>
          </p:nvPr>
        </p:nvSpPr>
        <p:spPr/>
        <p:txBody>
          <a:bodyPr>
            <a:normAutofit/>
          </a:bodyPr>
          <a:lstStyle/>
          <a:p>
            <a:r>
              <a:rPr lang="en-GB" sz="4800" b="1" i="0" u="none" strike="noStrike" baseline="0" dirty="0"/>
              <a:t>Basic Terms</a:t>
            </a:r>
            <a:endParaRPr lang="en-GB" sz="4800" dirty="0"/>
          </a:p>
        </p:txBody>
      </p:sp>
      <p:sp>
        <p:nvSpPr>
          <p:cNvPr id="3" name="Content Placeholder 2">
            <a:extLst>
              <a:ext uri="{FF2B5EF4-FFF2-40B4-BE49-F238E27FC236}">
                <a16:creationId xmlns:a16="http://schemas.microsoft.com/office/drawing/2014/main" id="{43950D5B-2B34-0FA8-2EA4-F64277AF3D3E}"/>
              </a:ext>
            </a:extLst>
          </p:cNvPr>
          <p:cNvSpPr>
            <a:spLocks noGrp="1"/>
          </p:cNvSpPr>
          <p:nvPr>
            <p:ph idx="1"/>
          </p:nvPr>
        </p:nvSpPr>
        <p:spPr/>
        <p:txBody>
          <a:bodyPr>
            <a:normAutofit/>
          </a:bodyPr>
          <a:lstStyle/>
          <a:p>
            <a:pPr marL="0" indent="0" algn="l">
              <a:buNone/>
            </a:pPr>
            <a:r>
              <a:rPr lang="en-GB" sz="1800" b="0" i="0" u="none" strike="noStrike" baseline="0" dirty="0">
                <a:latin typeface="ArialMT"/>
              </a:rPr>
              <a:t>• </a:t>
            </a:r>
            <a:r>
              <a:rPr lang="en-GB" i="0" u="none" strike="noStrike" baseline="0" dirty="0">
                <a:latin typeface="Calibri-Bold"/>
              </a:rPr>
              <a:t>Computers use numeric codes to represent all the information stored</a:t>
            </a:r>
            <a:r>
              <a:rPr lang="en-GB" b="1" i="0" u="none" strike="noStrike" baseline="0" dirty="0">
                <a:latin typeface="Calibri-Bold"/>
              </a:rPr>
              <a:t>.</a:t>
            </a:r>
          </a:p>
          <a:p>
            <a:pPr marL="0" indent="0" algn="just">
              <a:buNone/>
            </a:pPr>
            <a:r>
              <a:rPr lang="en-GB" b="0" i="0" u="none" strike="noStrike" baseline="0" dirty="0">
                <a:latin typeface="Calibri" panose="020F0502020204030204" pitchFamily="34" charset="0"/>
              </a:rPr>
              <a:t>These codes are similar to those you may have used as a child to encrypt secret notes:</a:t>
            </a:r>
          </a:p>
          <a:p>
            <a:pPr marL="0" indent="0" algn="just">
              <a:buNone/>
            </a:pPr>
            <a:r>
              <a:rPr lang="en-GB" b="0" i="0" u="none" strike="noStrike" baseline="0" dirty="0">
                <a:latin typeface="Calibri" panose="020F0502020204030204" pitchFamily="34" charset="0"/>
              </a:rPr>
              <a:t>    e.g. let 1 stand for A, 2 stand for B, 3 for C etc.</a:t>
            </a:r>
          </a:p>
          <a:p>
            <a:pPr marL="0" indent="0" algn="just">
              <a:buNone/>
            </a:pPr>
            <a:r>
              <a:rPr lang="en-GB" b="0" i="0" u="none" strike="noStrike" baseline="0" dirty="0">
                <a:latin typeface="Calibri" panose="020F0502020204030204" pitchFamily="34" charset="0"/>
              </a:rPr>
              <a:t>With this type of code representation, any written message can be represented numerically. However, the codes used by computers are a bit more sophisticated, and they are based on the binary number system. </a:t>
            </a:r>
            <a:r>
              <a:rPr lang="en-GB" b="0" i="0" u="none" strike="noStrike" baseline="0" dirty="0">
                <a:latin typeface="ArialMT"/>
              </a:rPr>
              <a:t> </a:t>
            </a:r>
            <a:r>
              <a:rPr lang="en-GB" b="0" i="0" u="none" strike="noStrike" baseline="0" dirty="0">
                <a:latin typeface="Calibri" panose="020F0502020204030204" pitchFamily="34" charset="0"/>
              </a:rPr>
              <a:t>Computers use a variety of different codes for numbers, others for text, and still others for sound and graphics.</a:t>
            </a:r>
            <a:endParaRPr lang="en-GB" dirty="0"/>
          </a:p>
        </p:txBody>
      </p:sp>
    </p:spTree>
    <p:extLst>
      <p:ext uri="{BB962C8B-B14F-4D97-AF65-F5344CB8AC3E}">
        <p14:creationId xmlns:p14="http://schemas.microsoft.com/office/powerpoint/2010/main" val="12776016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D3069-77C1-1FCF-75B7-E6722FD1B904}"/>
              </a:ext>
            </a:extLst>
          </p:cNvPr>
          <p:cNvSpPr>
            <a:spLocks noGrp="1"/>
          </p:cNvSpPr>
          <p:nvPr>
            <p:ph type="title"/>
          </p:nvPr>
        </p:nvSpPr>
        <p:spPr/>
        <p:txBody>
          <a:bodyPr>
            <a:normAutofit/>
          </a:bodyPr>
          <a:lstStyle/>
          <a:p>
            <a:r>
              <a:rPr lang="en-GB" b="1" dirty="0"/>
              <a:t>Data Representation</a:t>
            </a:r>
          </a:p>
        </p:txBody>
      </p:sp>
      <p:sp>
        <p:nvSpPr>
          <p:cNvPr id="3" name="Content Placeholder 2">
            <a:extLst>
              <a:ext uri="{FF2B5EF4-FFF2-40B4-BE49-F238E27FC236}">
                <a16:creationId xmlns:a16="http://schemas.microsoft.com/office/drawing/2014/main" id="{45E6DA5C-0727-9D5C-F7C2-9F704043C25F}"/>
              </a:ext>
            </a:extLst>
          </p:cNvPr>
          <p:cNvSpPr>
            <a:spLocks noGrp="1"/>
          </p:cNvSpPr>
          <p:nvPr>
            <p:ph idx="1"/>
          </p:nvPr>
        </p:nvSpPr>
        <p:spPr/>
        <p:txBody>
          <a:bodyPr>
            <a:noAutofit/>
          </a:bodyPr>
          <a:lstStyle/>
          <a:p>
            <a:pPr algn="l"/>
            <a:r>
              <a:rPr lang="en-GB" sz="2400" b="0" i="0" u="none" strike="noStrike" baseline="0" dirty="0">
                <a:latin typeface="Calibri" panose="020F0502020204030204" pitchFamily="34" charset="0"/>
              </a:rPr>
              <a:t>The computer memory stores data in bits (0 or 1)</a:t>
            </a:r>
          </a:p>
          <a:p>
            <a:pPr marL="0" indent="0" algn="l">
              <a:buNone/>
            </a:pPr>
            <a:r>
              <a:rPr lang="en-GB" sz="2400" dirty="0">
                <a:latin typeface="ArialMT"/>
              </a:rPr>
              <a:t>A </a:t>
            </a:r>
            <a:r>
              <a:rPr lang="en-GB" sz="2400" b="1" i="0" u="none" strike="noStrike" baseline="0" dirty="0">
                <a:latin typeface="Calibri-Bold"/>
              </a:rPr>
              <a:t>Bit </a:t>
            </a:r>
            <a:r>
              <a:rPr lang="en-GB" sz="2400" dirty="0">
                <a:latin typeface="Calibri" panose="020F0502020204030204" pitchFamily="34" charset="0"/>
              </a:rPr>
              <a:t>is</a:t>
            </a:r>
            <a:r>
              <a:rPr lang="en-GB" sz="2400" b="0" i="0" u="none" strike="noStrike" baseline="0" dirty="0">
                <a:latin typeface="Calibri" panose="020F0502020204030204" pitchFamily="34" charset="0"/>
              </a:rPr>
              <a:t> one </a:t>
            </a:r>
            <a:r>
              <a:rPr lang="en-GB" sz="2400" b="1" i="0" u="none" strike="noStrike" baseline="0" dirty="0">
                <a:latin typeface="Calibri-Bold"/>
              </a:rPr>
              <a:t>B</a:t>
            </a:r>
            <a:r>
              <a:rPr lang="en-GB" sz="2400" b="1" i="0" u="none" strike="noStrike" baseline="0" dirty="0">
                <a:latin typeface="Calibri" panose="020F0502020204030204" pitchFamily="34" charset="0"/>
              </a:rPr>
              <a:t>i</a:t>
            </a:r>
            <a:r>
              <a:rPr lang="en-GB" sz="2400" b="0" i="0" u="none" strike="noStrike" baseline="0" dirty="0">
                <a:latin typeface="Calibri" panose="020F0502020204030204" pitchFamily="34" charset="0"/>
              </a:rPr>
              <a:t>nary dig</a:t>
            </a:r>
            <a:r>
              <a:rPr lang="en-GB" sz="2400" b="1" i="0" u="none" strike="noStrike" baseline="0" dirty="0">
                <a:latin typeface="Calibri-Bold"/>
              </a:rPr>
              <a:t>it.</a:t>
            </a:r>
          </a:p>
          <a:p>
            <a:r>
              <a:rPr lang="en-GB" sz="2400" b="0" i="0" u="none" strike="noStrike" baseline="0" dirty="0">
                <a:latin typeface="Calibri" panose="020F0502020204030204" pitchFamily="34" charset="0"/>
              </a:rPr>
              <a:t>A single </a:t>
            </a:r>
            <a:r>
              <a:rPr lang="en-GB" sz="2400" b="1" i="0" u="none" strike="noStrike" baseline="0" dirty="0">
                <a:latin typeface="Calibri-Bold"/>
              </a:rPr>
              <a:t>bit </a:t>
            </a:r>
            <a:r>
              <a:rPr lang="en-GB" sz="2400" b="0" i="0" u="none" strike="noStrike" baseline="0" dirty="0">
                <a:latin typeface="Calibri" panose="020F0502020204030204" pitchFamily="34" charset="0"/>
              </a:rPr>
              <a:t>can represent </a:t>
            </a:r>
            <a:r>
              <a:rPr lang="en-US" sz="2400" dirty="0">
                <a:effectLst/>
                <a:latin typeface="Arial" panose="020B0604020202020204" pitchFamily="34" charset="0"/>
                <a:ea typeface="Arial" panose="020B0604020202020204" pitchFamily="34" charset="0"/>
              </a:rPr>
              <a:t>2</a:t>
            </a:r>
            <a:r>
              <a:rPr lang="en-US" sz="2400" baseline="30000" dirty="0">
                <a:effectLst/>
                <a:latin typeface="Arial" panose="020B0604020202020204" pitchFamily="34" charset="0"/>
                <a:ea typeface="Arial" panose="020B0604020202020204" pitchFamily="34" charset="0"/>
              </a:rPr>
              <a:t>1</a:t>
            </a:r>
            <a:r>
              <a:rPr lang="en-GB" sz="2400" b="0" i="0" u="none" strike="noStrike" baseline="0" dirty="0">
                <a:latin typeface="Calibri" panose="020F0502020204030204" pitchFamily="34" charset="0"/>
              </a:rPr>
              <a:t> = 2 pieces of information. </a:t>
            </a:r>
          </a:p>
          <a:p>
            <a:r>
              <a:rPr lang="en-GB" sz="2400" b="1" i="0" u="none" strike="noStrike" baseline="0" dirty="0">
                <a:latin typeface="Calibri-Bold"/>
              </a:rPr>
              <a:t>This is the most basic unit of information in a computer.</a:t>
            </a:r>
          </a:p>
          <a:p>
            <a:pPr marL="0" indent="0">
              <a:buNone/>
            </a:pPr>
            <a:r>
              <a:rPr lang="en-GB" sz="2400" dirty="0">
                <a:latin typeface="Arial-BoldMT"/>
              </a:rPr>
              <a:t>A</a:t>
            </a:r>
            <a:r>
              <a:rPr lang="en-GB" sz="2400" b="1" dirty="0">
                <a:latin typeface="Arial-BoldMT"/>
              </a:rPr>
              <a:t> </a:t>
            </a:r>
            <a:r>
              <a:rPr lang="en-GB" sz="2400" b="1" i="0" u="none" strike="noStrike" baseline="0" dirty="0">
                <a:latin typeface="Calibri-Bold"/>
              </a:rPr>
              <a:t>Byte </a:t>
            </a:r>
            <a:r>
              <a:rPr lang="en-GB" sz="2400" i="0" u="none" strike="noStrike" baseline="0" dirty="0">
                <a:latin typeface="Calibri-Bold"/>
              </a:rPr>
              <a:t>is</a:t>
            </a:r>
            <a:r>
              <a:rPr lang="en-GB" sz="2400" b="1" i="0" u="none" strike="noStrike" baseline="0" dirty="0">
                <a:latin typeface="Calibri-Bold"/>
              </a:rPr>
              <a:t> </a:t>
            </a:r>
            <a:r>
              <a:rPr lang="en-GB" sz="2400" b="0" i="0" u="none" strike="noStrike" baseline="0" dirty="0">
                <a:latin typeface="Calibri" panose="020F0502020204030204" pitchFamily="34" charset="0"/>
              </a:rPr>
              <a:t>a group of eight (8) bits. It represents one of </a:t>
            </a:r>
            <a:r>
              <a:rPr lang="en-US" sz="2400" dirty="0">
                <a:effectLst/>
                <a:latin typeface="Arial" panose="020B0604020202020204" pitchFamily="34" charset="0"/>
                <a:ea typeface="Arial" panose="020B0604020202020204" pitchFamily="34" charset="0"/>
              </a:rPr>
              <a:t>2</a:t>
            </a:r>
            <a:r>
              <a:rPr lang="en-US" sz="2400" baseline="30000" dirty="0">
                <a:effectLst/>
                <a:latin typeface="Arial" panose="020B0604020202020204" pitchFamily="34" charset="0"/>
                <a:ea typeface="Arial" panose="020B0604020202020204" pitchFamily="34" charset="0"/>
              </a:rPr>
              <a:t>8 </a:t>
            </a:r>
            <a:r>
              <a:rPr lang="en-GB" sz="2400" b="0" i="0" u="none" strike="noStrike" baseline="0" dirty="0">
                <a:latin typeface="Calibri" panose="020F0502020204030204" pitchFamily="34" charset="0"/>
              </a:rPr>
              <a:t>= 256 possibilities. The size of objects stored in computer memories is customarily measured in bytes rather than bits.</a:t>
            </a:r>
          </a:p>
          <a:p>
            <a:pPr marL="0" indent="0">
              <a:buNone/>
            </a:pPr>
            <a:r>
              <a:rPr lang="en-GB" sz="2400" i="0" u="none" strike="noStrike" baseline="0" dirty="0">
                <a:solidFill>
                  <a:srgbClr val="000000"/>
                </a:solidFill>
                <a:latin typeface="Calibri-Bold"/>
              </a:rPr>
              <a:t>A </a:t>
            </a:r>
            <a:r>
              <a:rPr lang="en-GB" sz="2400" b="1" i="0" u="none" strike="noStrike" baseline="0" dirty="0">
                <a:solidFill>
                  <a:srgbClr val="000000"/>
                </a:solidFill>
                <a:latin typeface="Calibri-Bold"/>
              </a:rPr>
              <a:t>Nibble </a:t>
            </a:r>
            <a:r>
              <a:rPr lang="en-GB" sz="2400" dirty="0">
                <a:solidFill>
                  <a:srgbClr val="000000"/>
                </a:solidFill>
                <a:latin typeface="Calibri" panose="020F0502020204030204" pitchFamily="34" charset="0"/>
              </a:rPr>
              <a:t>is</a:t>
            </a:r>
            <a:r>
              <a:rPr lang="en-GB" sz="2400" b="0" i="0" u="none" strike="noStrike" baseline="0" dirty="0">
                <a:solidFill>
                  <a:srgbClr val="000000"/>
                </a:solidFill>
                <a:latin typeface="Calibri" panose="020F0502020204030204" pitchFamily="34" charset="0"/>
              </a:rPr>
              <a:t> a group of four (4) bits, or half a byte. It represents one of </a:t>
            </a:r>
            <a:r>
              <a:rPr lang="en-US" sz="2400" dirty="0">
                <a:effectLst/>
                <a:latin typeface="Arial" panose="020B0604020202020204" pitchFamily="34" charset="0"/>
                <a:ea typeface="Arial" panose="020B0604020202020204" pitchFamily="34" charset="0"/>
              </a:rPr>
              <a:t>2</a:t>
            </a:r>
            <a:r>
              <a:rPr lang="en-US" sz="2400" baseline="30000" dirty="0">
                <a:effectLst/>
                <a:latin typeface="Arial" panose="020B0604020202020204" pitchFamily="34" charset="0"/>
                <a:ea typeface="Arial" panose="020B0604020202020204" pitchFamily="34" charset="0"/>
              </a:rPr>
              <a:t>4 </a:t>
            </a:r>
            <a:r>
              <a:rPr lang="en-GB" sz="2400" b="0" i="0" u="none" strike="noStrike" baseline="0" dirty="0">
                <a:solidFill>
                  <a:srgbClr val="000000"/>
                </a:solidFill>
                <a:latin typeface="Calibri" panose="020F0502020204030204" pitchFamily="34" charset="0"/>
              </a:rPr>
              <a:t> = 16 possibilities. Nibbles are no </a:t>
            </a:r>
            <a:r>
              <a:rPr lang="en-GB" sz="2400" dirty="0">
                <a:solidFill>
                  <a:srgbClr val="000000"/>
                </a:solidFill>
                <a:latin typeface="Calibri" panose="020F0502020204030204" pitchFamily="34" charset="0"/>
              </a:rPr>
              <a:t>l</a:t>
            </a:r>
            <a:r>
              <a:rPr lang="en-GB" sz="2400" b="0" i="0" u="none" strike="noStrike" baseline="0" dirty="0">
                <a:solidFill>
                  <a:srgbClr val="000000"/>
                </a:solidFill>
                <a:latin typeface="Calibri" panose="020F0502020204030204" pitchFamily="34" charset="0"/>
              </a:rPr>
              <a:t>onger a commonly used units.</a:t>
            </a:r>
          </a:p>
          <a:p>
            <a:pPr marL="0" indent="0" algn="l">
              <a:buNone/>
            </a:pPr>
            <a:r>
              <a:rPr lang="en-GB" sz="2400" dirty="0">
                <a:solidFill>
                  <a:srgbClr val="000000"/>
                </a:solidFill>
                <a:latin typeface="Arial-BoldMT"/>
              </a:rPr>
              <a:t>A</a:t>
            </a:r>
            <a:r>
              <a:rPr lang="en-GB" sz="2400" b="1" dirty="0">
                <a:solidFill>
                  <a:srgbClr val="000000"/>
                </a:solidFill>
                <a:latin typeface="Arial-BoldMT"/>
              </a:rPr>
              <a:t> </a:t>
            </a:r>
            <a:r>
              <a:rPr lang="en-GB" sz="2400" b="1" i="0" u="none" strike="noStrike" baseline="0" dirty="0">
                <a:solidFill>
                  <a:srgbClr val="000000"/>
                </a:solidFill>
                <a:latin typeface="Calibri-Bold"/>
              </a:rPr>
              <a:t>Word </a:t>
            </a:r>
            <a:r>
              <a:rPr lang="en-GB" sz="2400" i="0" u="none" strike="noStrike" baseline="0" dirty="0">
                <a:solidFill>
                  <a:srgbClr val="000000"/>
                </a:solidFill>
                <a:latin typeface="Calibri-Bold"/>
              </a:rPr>
              <a:t>is the number </a:t>
            </a:r>
            <a:r>
              <a:rPr lang="en-GB" sz="2400" b="0" i="0" u="none" strike="noStrike" baseline="0" dirty="0">
                <a:solidFill>
                  <a:srgbClr val="000000"/>
                </a:solidFill>
                <a:latin typeface="Calibri" panose="020F0502020204030204" pitchFamily="34" charset="0"/>
              </a:rPr>
              <a:t>of bits in each memory location. The word is usually in multiples of bytes </a:t>
            </a:r>
            <a:r>
              <a:rPr lang="en-GB" sz="2400" b="0" i="0" u="none" strike="noStrike" baseline="0" dirty="0" err="1">
                <a:solidFill>
                  <a:srgbClr val="000000"/>
                </a:solidFill>
                <a:latin typeface="Calibri" panose="020F0502020204030204" pitchFamily="34" charset="0"/>
              </a:rPr>
              <a:t>e.g</a:t>
            </a:r>
            <a:r>
              <a:rPr lang="en-GB" sz="2400" b="0" i="0" u="none" strike="noStrike" baseline="0" dirty="0">
                <a:solidFill>
                  <a:srgbClr val="000000"/>
                </a:solidFill>
                <a:latin typeface="Calibri" panose="020F0502020204030204" pitchFamily="34" charset="0"/>
              </a:rPr>
              <a:t> one, 2, 4, or 8 bytes.</a:t>
            </a:r>
          </a:p>
        </p:txBody>
      </p:sp>
    </p:spTree>
    <p:extLst>
      <p:ext uri="{BB962C8B-B14F-4D97-AF65-F5344CB8AC3E}">
        <p14:creationId xmlns:p14="http://schemas.microsoft.com/office/powerpoint/2010/main" val="31537681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C68ED-5AE2-B6C9-0A6D-4BCD0921F962}"/>
              </a:ext>
            </a:extLst>
          </p:cNvPr>
          <p:cNvSpPr>
            <a:spLocks noGrp="1"/>
          </p:cNvSpPr>
          <p:nvPr>
            <p:ph type="title"/>
          </p:nvPr>
        </p:nvSpPr>
        <p:spPr/>
        <p:txBody>
          <a:bodyPr/>
          <a:lstStyle/>
          <a:p>
            <a:r>
              <a:rPr lang="en-GB" b="1" dirty="0"/>
              <a:t>Data Representation</a:t>
            </a:r>
          </a:p>
        </p:txBody>
      </p:sp>
      <p:sp>
        <p:nvSpPr>
          <p:cNvPr id="3" name="Content Placeholder 2">
            <a:extLst>
              <a:ext uri="{FF2B5EF4-FFF2-40B4-BE49-F238E27FC236}">
                <a16:creationId xmlns:a16="http://schemas.microsoft.com/office/drawing/2014/main" id="{966C18D4-B9D7-9059-0C24-2425602E411B}"/>
              </a:ext>
            </a:extLst>
          </p:cNvPr>
          <p:cNvSpPr>
            <a:spLocks noGrp="1"/>
          </p:cNvSpPr>
          <p:nvPr>
            <p:ph idx="1"/>
          </p:nvPr>
        </p:nvSpPr>
        <p:spPr/>
        <p:txBody>
          <a:bodyPr>
            <a:normAutofit/>
          </a:bodyPr>
          <a:lstStyle/>
          <a:p>
            <a:pPr algn="l"/>
            <a:r>
              <a:rPr lang="en-GB" sz="3200" b="1" i="0" u="none" strike="noStrike" baseline="0" dirty="0">
                <a:latin typeface="Calibri-Bold"/>
              </a:rPr>
              <a:t>Word </a:t>
            </a:r>
            <a:r>
              <a:rPr lang="en-GB" sz="3200" i="0" u="none" strike="noStrike" baseline="0" dirty="0">
                <a:latin typeface="Calibri-Bold"/>
              </a:rPr>
              <a:t>is the number</a:t>
            </a:r>
            <a:r>
              <a:rPr lang="en-GB" sz="3200" i="0" u="none" strike="noStrike" baseline="0" dirty="0">
                <a:latin typeface="Calibri" panose="020F0502020204030204" pitchFamily="34" charset="0"/>
              </a:rPr>
              <a:t> </a:t>
            </a:r>
            <a:r>
              <a:rPr lang="en-GB" sz="3200" b="0" i="0" u="none" strike="noStrike" baseline="0" dirty="0">
                <a:latin typeface="Calibri" panose="020F0502020204030204" pitchFamily="34" charset="0"/>
              </a:rPr>
              <a:t>of bits in each memory location. It is also equal to the number of bits in the data bus</a:t>
            </a:r>
          </a:p>
          <a:p>
            <a:pPr marL="0" indent="0" algn="l">
              <a:buNone/>
            </a:pPr>
            <a:r>
              <a:rPr lang="en-GB" sz="3200" b="0" i="0" u="none" strike="noStrike" baseline="0" dirty="0">
                <a:latin typeface="Calibri" panose="020F0502020204030204" pitchFamily="34" charset="0"/>
              </a:rPr>
              <a:t>of the processor and usually in multiples of bytes </a:t>
            </a:r>
            <a:r>
              <a:rPr lang="en-GB" sz="3200" b="0" i="0" u="none" strike="noStrike" baseline="0" dirty="0" err="1">
                <a:latin typeface="Calibri" panose="020F0502020204030204" pitchFamily="34" charset="0"/>
              </a:rPr>
              <a:t>e.g</a:t>
            </a:r>
            <a:r>
              <a:rPr lang="en-GB" sz="3200" b="0" i="0" u="none" strike="noStrike" baseline="0" dirty="0">
                <a:latin typeface="Calibri" panose="020F0502020204030204" pitchFamily="34" charset="0"/>
              </a:rPr>
              <a:t> one Byte, 2, 4, or 8 bytes). </a:t>
            </a:r>
          </a:p>
          <a:p>
            <a:pPr marL="0" indent="0">
              <a:buNone/>
            </a:pPr>
            <a:r>
              <a:rPr lang="en-GB" sz="3200" b="0" i="0" u="none" strike="noStrike" baseline="0" dirty="0">
                <a:latin typeface="ArialMT"/>
              </a:rPr>
              <a:t>        – </a:t>
            </a:r>
            <a:r>
              <a:rPr lang="en-GB" sz="3200" b="0" i="0" u="none" strike="noStrike" baseline="0" dirty="0">
                <a:latin typeface="Calibri" panose="020F0502020204030204" pitchFamily="34" charset="0"/>
              </a:rPr>
              <a:t>a 2 byte word can represent 256 x 256 = </a:t>
            </a:r>
            <a:r>
              <a:rPr lang="en-US" sz="3200" dirty="0">
                <a:effectLst/>
                <a:latin typeface="Arial" panose="020B0604020202020204" pitchFamily="34" charset="0"/>
                <a:ea typeface="Arial" panose="020B0604020202020204" pitchFamily="34" charset="0"/>
              </a:rPr>
              <a:t>2</a:t>
            </a:r>
            <a:r>
              <a:rPr lang="en-US" sz="3200" baseline="30000" dirty="0">
                <a:effectLst/>
                <a:latin typeface="Arial" panose="020B0604020202020204" pitchFamily="34" charset="0"/>
                <a:ea typeface="Arial" panose="020B0604020202020204" pitchFamily="34" charset="0"/>
              </a:rPr>
              <a:t>8.</a:t>
            </a:r>
            <a:r>
              <a:rPr lang="en-US" sz="3200" dirty="0">
                <a:effectLst/>
                <a:latin typeface="Arial" panose="020B0604020202020204" pitchFamily="34" charset="0"/>
                <a:ea typeface="Arial" panose="020B0604020202020204" pitchFamily="34" charset="0"/>
              </a:rPr>
              <a:t>2</a:t>
            </a:r>
            <a:r>
              <a:rPr lang="en-US" sz="3200" baseline="30000" dirty="0">
                <a:effectLst/>
                <a:latin typeface="Arial" panose="020B0604020202020204" pitchFamily="34" charset="0"/>
                <a:ea typeface="Arial" panose="020B0604020202020204" pitchFamily="34" charset="0"/>
              </a:rPr>
              <a:t>8</a:t>
            </a:r>
            <a:r>
              <a:rPr lang="en-GB" sz="3200" b="0" i="0" u="none" strike="noStrike" baseline="0" dirty="0">
                <a:latin typeface="Calibri" panose="020F0502020204030204" pitchFamily="34" charset="0"/>
              </a:rPr>
              <a:t> pieces of information (65,536).</a:t>
            </a:r>
          </a:p>
          <a:p>
            <a:pPr marL="0" indent="0" algn="l">
              <a:buNone/>
            </a:pPr>
            <a:r>
              <a:rPr lang="en-GB" sz="3200" b="1" i="0" u="none" strike="noStrike" baseline="0" dirty="0">
                <a:latin typeface="Calibri-Bold"/>
              </a:rPr>
              <a:t>Byte addressable </a:t>
            </a:r>
            <a:r>
              <a:rPr lang="en-GB" sz="3200" b="0" i="0" u="none" strike="noStrike" baseline="0" dirty="0">
                <a:latin typeface="Calibri" panose="020F0502020204030204" pitchFamily="34" charset="0"/>
              </a:rPr>
              <a:t>means that each byte has its own address.</a:t>
            </a:r>
            <a:endParaRPr lang="en-GB" sz="3200" dirty="0"/>
          </a:p>
        </p:txBody>
      </p:sp>
    </p:spTree>
    <p:extLst>
      <p:ext uri="{BB962C8B-B14F-4D97-AF65-F5344CB8AC3E}">
        <p14:creationId xmlns:p14="http://schemas.microsoft.com/office/powerpoint/2010/main" val="11389984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44687-4C26-42B2-70D7-CD3ED40231FE}"/>
              </a:ext>
            </a:extLst>
          </p:cNvPr>
          <p:cNvSpPr>
            <a:spLocks noGrp="1"/>
          </p:cNvSpPr>
          <p:nvPr>
            <p:ph type="title"/>
          </p:nvPr>
        </p:nvSpPr>
        <p:spPr/>
        <p:txBody>
          <a:bodyPr>
            <a:noAutofit/>
          </a:bodyPr>
          <a:lstStyle/>
          <a:p>
            <a:pPr algn="ctr"/>
            <a:r>
              <a:rPr lang="en-GB" sz="4800" b="1" i="0" u="none" strike="noStrike" baseline="0" dirty="0">
                <a:solidFill>
                  <a:srgbClr val="000000"/>
                </a:solidFill>
              </a:rPr>
              <a:t>Denary Numbers (Base 10)</a:t>
            </a:r>
            <a:br>
              <a:rPr lang="en-GB" sz="4800" b="1" i="0" u="none" strike="noStrike" baseline="0" dirty="0">
                <a:solidFill>
                  <a:srgbClr val="000000"/>
                </a:solidFill>
              </a:rPr>
            </a:br>
            <a:endParaRPr lang="en-GB" sz="4800" dirty="0"/>
          </a:p>
        </p:txBody>
      </p:sp>
      <p:sp>
        <p:nvSpPr>
          <p:cNvPr id="3" name="Content Placeholder 2">
            <a:extLst>
              <a:ext uri="{FF2B5EF4-FFF2-40B4-BE49-F238E27FC236}">
                <a16:creationId xmlns:a16="http://schemas.microsoft.com/office/drawing/2014/main" id="{AE35666F-75F8-3209-85FD-DFECADF4177C}"/>
              </a:ext>
            </a:extLst>
          </p:cNvPr>
          <p:cNvSpPr>
            <a:spLocks noGrp="1"/>
          </p:cNvSpPr>
          <p:nvPr>
            <p:ph idx="1"/>
          </p:nvPr>
        </p:nvSpPr>
        <p:spPr/>
        <p:txBody>
          <a:bodyPr>
            <a:normAutofit/>
          </a:bodyPr>
          <a:lstStyle/>
          <a:p>
            <a:pPr algn="just"/>
            <a:r>
              <a:rPr lang="en-GB" b="0" i="0" u="none" strike="noStrike" baseline="0" dirty="0">
                <a:solidFill>
                  <a:srgbClr val="000000"/>
                </a:solidFill>
                <a:latin typeface="Calibri" panose="020F0502020204030204" pitchFamily="34" charset="0"/>
              </a:rPr>
              <a:t>In elementary school, we learned to count and do arithmetic in </a:t>
            </a:r>
            <a:r>
              <a:rPr lang="en-GB" b="0" i="1" u="none" strike="noStrike" baseline="0" dirty="0">
                <a:solidFill>
                  <a:srgbClr val="000000"/>
                </a:solidFill>
                <a:latin typeface="Calibri-Italic"/>
              </a:rPr>
              <a:t>decimal</a:t>
            </a:r>
            <a:r>
              <a:rPr lang="en-GB" dirty="0">
                <a:solidFill>
                  <a:srgbClr val="000000"/>
                </a:solidFill>
                <a:latin typeface="Calibri" panose="020F0502020204030204" pitchFamily="34" charset="0"/>
              </a:rPr>
              <a:t>, one could count using ten fingers for this. T</a:t>
            </a:r>
            <a:r>
              <a:rPr lang="en-GB" b="0" i="0" u="none" strike="noStrike" baseline="0" dirty="0">
                <a:solidFill>
                  <a:srgbClr val="000000"/>
                </a:solidFill>
                <a:latin typeface="Calibri" panose="020F0502020204030204" pitchFamily="34" charset="0"/>
              </a:rPr>
              <a:t>here are ten decimal digits, 0, 1, 2, ..., 9. Decimal digits are joined together to form longer decimal numbers. </a:t>
            </a:r>
          </a:p>
          <a:p>
            <a:pPr algn="just"/>
            <a:r>
              <a:rPr lang="en-GB" b="0" i="0" u="none" strike="noStrike" baseline="0" dirty="0">
                <a:solidFill>
                  <a:srgbClr val="000000"/>
                </a:solidFill>
                <a:latin typeface="Calibri" panose="020F0502020204030204" pitchFamily="34" charset="0"/>
              </a:rPr>
              <a:t>Each column of a decimal number has ten times the weight of the previous column. From right to left, the column weights are 1, 10 (tens), 100 (hundred), 1000 (thousand) and so on. </a:t>
            </a:r>
          </a:p>
          <a:p>
            <a:pPr algn="just"/>
            <a:r>
              <a:rPr lang="en-GB" b="0" i="0" u="none" strike="noStrike" baseline="0" dirty="0">
                <a:solidFill>
                  <a:srgbClr val="000000"/>
                </a:solidFill>
                <a:latin typeface="Calibri" panose="020F0502020204030204" pitchFamily="34" charset="0"/>
              </a:rPr>
              <a:t>Decimal numbers are referred to as </a:t>
            </a:r>
            <a:r>
              <a:rPr lang="en-GB" b="0" i="1" u="none" strike="noStrike" baseline="0" dirty="0">
                <a:solidFill>
                  <a:srgbClr val="000000"/>
                </a:solidFill>
                <a:latin typeface="Calibri-Italic"/>
              </a:rPr>
              <a:t>base 10</a:t>
            </a:r>
            <a:r>
              <a:rPr lang="en-GB" b="0" i="0" u="none" strike="noStrike" baseline="0" dirty="0">
                <a:solidFill>
                  <a:srgbClr val="000000"/>
                </a:solidFill>
                <a:latin typeface="Calibri" panose="020F0502020204030204" pitchFamily="34" charset="0"/>
              </a:rPr>
              <a:t>. The base is indicated by a subscript after the number - </a:t>
            </a:r>
            <a:r>
              <a:rPr lang="en-US" b="1" dirty="0">
                <a:effectLst/>
                <a:latin typeface="Arial" panose="020B0604020202020204" pitchFamily="34" charset="0"/>
                <a:ea typeface="Arial" panose="020B0604020202020204" pitchFamily="34" charset="0"/>
              </a:rPr>
              <a:t>20</a:t>
            </a:r>
            <a:r>
              <a:rPr lang="en-US" b="1" baseline="-25000" dirty="0">
                <a:effectLst/>
                <a:latin typeface="Arial" panose="020B0604020202020204" pitchFamily="34" charset="0"/>
                <a:ea typeface="Arial" panose="020B0604020202020204" pitchFamily="34" charset="0"/>
              </a:rPr>
              <a:t>10 </a:t>
            </a:r>
            <a:r>
              <a:rPr lang="en-GB" b="0" i="0" u="none" strike="noStrike" baseline="0" dirty="0">
                <a:solidFill>
                  <a:srgbClr val="000000"/>
                </a:solidFill>
                <a:latin typeface="Calibri" panose="020F0502020204030204" pitchFamily="34" charset="0"/>
              </a:rPr>
              <a:t>to prevent confusion when working in more than one base.</a:t>
            </a:r>
          </a:p>
          <a:p>
            <a:pPr marL="0" indent="0" algn="l">
              <a:buNone/>
            </a:pPr>
            <a:endParaRPr lang="en-GB" dirty="0"/>
          </a:p>
        </p:txBody>
      </p:sp>
    </p:spTree>
    <p:extLst>
      <p:ext uri="{BB962C8B-B14F-4D97-AF65-F5344CB8AC3E}">
        <p14:creationId xmlns:p14="http://schemas.microsoft.com/office/powerpoint/2010/main" val="1531085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50BC9-6512-5351-3E5F-4A466E864B0A}"/>
              </a:ext>
            </a:extLst>
          </p:cNvPr>
          <p:cNvSpPr>
            <a:spLocks noGrp="1"/>
          </p:cNvSpPr>
          <p:nvPr>
            <p:ph type="title"/>
          </p:nvPr>
        </p:nvSpPr>
        <p:spPr/>
        <p:txBody>
          <a:bodyPr/>
          <a:lstStyle/>
          <a:p>
            <a:r>
              <a:rPr lang="en-GB" sz="3200" b="1" i="0" u="none" strike="noStrike" baseline="0" dirty="0">
                <a:latin typeface="ITCFranklinGothicStd-Hvy"/>
              </a:rPr>
              <a:t>Classes of Computing Applications and Their Characteristics</a:t>
            </a:r>
            <a:br>
              <a:rPr lang="en-GB" sz="1800" b="1" i="0" u="none" strike="noStrike" baseline="0" dirty="0">
                <a:latin typeface="ITCFranklinGothicStd-Hvy"/>
              </a:rPr>
            </a:br>
            <a:endParaRPr lang="en-GB" dirty="0"/>
          </a:p>
        </p:txBody>
      </p:sp>
      <p:sp>
        <p:nvSpPr>
          <p:cNvPr id="3" name="Content Placeholder 2">
            <a:extLst>
              <a:ext uri="{FF2B5EF4-FFF2-40B4-BE49-F238E27FC236}">
                <a16:creationId xmlns:a16="http://schemas.microsoft.com/office/drawing/2014/main" id="{98199D4B-2B45-64AD-D382-9CEEBCCCED71}"/>
              </a:ext>
            </a:extLst>
          </p:cNvPr>
          <p:cNvSpPr>
            <a:spLocks noGrp="1"/>
          </p:cNvSpPr>
          <p:nvPr>
            <p:ph idx="1"/>
          </p:nvPr>
        </p:nvSpPr>
        <p:spPr/>
        <p:txBody>
          <a:bodyPr>
            <a:normAutofit/>
          </a:bodyPr>
          <a:lstStyle/>
          <a:p>
            <a:pPr algn="just"/>
            <a:r>
              <a:rPr lang="en-GB" sz="1800" b="1" i="0" u="none" strike="noStrike" baseline="0" dirty="0">
                <a:latin typeface="MinionPro-Bold"/>
              </a:rPr>
              <a:t>Personal computers (PCs) </a:t>
            </a:r>
          </a:p>
          <a:p>
            <a:pPr marL="0" indent="0" algn="just">
              <a:buNone/>
            </a:pPr>
            <a:r>
              <a:rPr lang="en-GB" sz="1800" b="1" i="0" u="none" strike="noStrike" baseline="0" dirty="0">
                <a:solidFill>
                  <a:srgbClr val="000000"/>
                </a:solidFill>
                <a:latin typeface="MinionPro-Bold"/>
              </a:rPr>
              <a:t>	- </a:t>
            </a:r>
            <a:r>
              <a:rPr lang="en-GB" sz="1800" b="0" i="0" u="none" strike="noStrike" baseline="0" dirty="0">
                <a:solidFill>
                  <a:srgbClr val="000000"/>
                </a:solidFill>
                <a:latin typeface="MinionPro-Regular"/>
              </a:rPr>
              <a:t>delivery of good performance to single users at low cost and usually execute third-party soft ware. </a:t>
            </a:r>
          </a:p>
          <a:p>
            <a:pPr marL="0" indent="0" algn="just">
              <a:buNone/>
            </a:pPr>
            <a:r>
              <a:rPr lang="en-GB" sz="1800" dirty="0">
                <a:solidFill>
                  <a:srgbClr val="000000"/>
                </a:solidFill>
                <a:latin typeface="MinionPro-Regular"/>
              </a:rPr>
              <a:t>	- </a:t>
            </a:r>
            <a:r>
              <a:rPr lang="en-GB" sz="1800" b="0" i="0" u="none" strike="noStrike" baseline="0" dirty="0">
                <a:solidFill>
                  <a:srgbClr val="000000"/>
                </a:solidFill>
                <a:latin typeface="MinionPro-Regular"/>
              </a:rPr>
              <a:t>drove the evolution of many computing technologies, which is only about 35 years old!</a:t>
            </a:r>
          </a:p>
          <a:p>
            <a:pPr algn="l"/>
            <a:r>
              <a:rPr lang="en-GB" sz="1800" b="1" i="0" u="none" strike="noStrike" baseline="0" dirty="0">
                <a:latin typeface="MinionPro-Bold"/>
              </a:rPr>
              <a:t>Servers</a:t>
            </a:r>
            <a:r>
              <a:rPr lang="en-GB" sz="1800" b="1" i="0" u="none" strike="noStrike" baseline="0" dirty="0">
                <a:solidFill>
                  <a:srgbClr val="00FFFF"/>
                </a:solidFill>
                <a:latin typeface="MinionPro-Bold"/>
              </a:rPr>
              <a:t> </a:t>
            </a:r>
          </a:p>
          <a:p>
            <a:pPr marL="0" indent="0" algn="l">
              <a:buNone/>
            </a:pPr>
            <a:r>
              <a:rPr lang="en-GB" sz="1800" b="1" dirty="0">
                <a:solidFill>
                  <a:srgbClr val="00FFFF"/>
                </a:solidFill>
                <a:latin typeface="MinionPro-Bold"/>
              </a:rPr>
              <a:t>	</a:t>
            </a:r>
            <a:r>
              <a:rPr lang="en-GB" sz="1800" b="1" dirty="0">
                <a:latin typeface="MinionPro-Bold"/>
              </a:rPr>
              <a:t>-</a:t>
            </a:r>
            <a:r>
              <a:rPr lang="en-GB" sz="1800" b="1" dirty="0">
                <a:solidFill>
                  <a:srgbClr val="00FFFF"/>
                </a:solidFill>
                <a:latin typeface="MinionPro-Bold"/>
              </a:rPr>
              <a:t> </a:t>
            </a:r>
            <a:r>
              <a:rPr lang="en-GB" sz="1800" b="0" i="0" u="none" strike="noStrike" baseline="0" dirty="0">
                <a:solidFill>
                  <a:srgbClr val="000000"/>
                </a:solidFill>
                <a:latin typeface="MinionPro-Regular"/>
              </a:rPr>
              <a:t>are the modern form of what were once much larger computers</a:t>
            </a:r>
          </a:p>
          <a:p>
            <a:pPr marL="0" indent="0" algn="l">
              <a:buNone/>
            </a:pPr>
            <a:r>
              <a:rPr lang="en-GB" sz="1800" b="0" i="0" u="none" strike="noStrike" baseline="0" dirty="0">
                <a:solidFill>
                  <a:srgbClr val="000000"/>
                </a:solidFill>
                <a:latin typeface="MinionPro-Regular"/>
              </a:rPr>
              <a:t>	- usually accessed only via a network</a:t>
            </a:r>
          </a:p>
          <a:p>
            <a:pPr marL="0" indent="0" algn="l">
              <a:buNone/>
            </a:pPr>
            <a:r>
              <a:rPr lang="en-GB" sz="1800" b="0" i="0" u="none" strike="noStrike" baseline="0" dirty="0">
                <a:solidFill>
                  <a:srgbClr val="000000"/>
                </a:solidFill>
                <a:latin typeface="MinionPro-Regular"/>
              </a:rPr>
              <a:t>	- oriented to carrying large workloads, large storage and great output</a:t>
            </a:r>
          </a:p>
          <a:p>
            <a:pPr marL="0" indent="0" algn="l">
              <a:buNone/>
            </a:pPr>
            <a:r>
              <a:rPr lang="en-GB" sz="1800" b="0" i="0" u="none" strike="noStrike" baseline="0" dirty="0">
                <a:solidFill>
                  <a:srgbClr val="000000"/>
                </a:solidFill>
                <a:latin typeface="MinionPro-Regular"/>
              </a:rPr>
              <a:t>	- consist of either single complex applications (scientific or engineering application</a:t>
            </a:r>
          </a:p>
          <a:p>
            <a:pPr marL="0" indent="0" algn="l">
              <a:buNone/>
            </a:pPr>
            <a:r>
              <a:rPr lang="en-GB" sz="1800" b="0" i="0" u="none" strike="noStrike" baseline="0" dirty="0">
                <a:solidFill>
                  <a:srgbClr val="000000"/>
                </a:solidFill>
                <a:latin typeface="MinionPro-Regular"/>
              </a:rPr>
              <a:t>	- based on software from another source (such as a database or simulation system),  often modified 	  or customized for a particular function. </a:t>
            </a:r>
          </a:p>
          <a:p>
            <a:pPr marL="0" indent="0" algn="l">
              <a:buNone/>
            </a:pPr>
            <a:r>
              <a:rPr lang="en-GB" sz="1800" dirty="0">
                <a:solidFill>
                  <a:srgbClr val="000000"/>
                </a:solidFill>
                <a:latin typeface="MinionPro-Regular"/>
              </a:rPr>
              <a:t>	- greater</a:t>
            </a:r>
            <a:r>
              <a:rPr lang="en-GB" sz="1800" b="0" i="0" u="none" strike="noStrike" baseline="0" dirty="0">
                <a:solidFill>
                  <a:srgbClr val="000000"/>
                </a:solidFill>
                <a:latin typeface="MinionPro-Regular"/>
              </a:rPr>
              <a:t> emphasis on dependability</a:t>
            </a:r>
            <a:endParaRPr lang="en-GB" dirty="0"/>
          </a:p>
        </p:txBody>
      </p:sp>
    </p:spTree>
    <p:extLst>
      <p:ext uri="{BB962C8B-B14F-4D97-AF65-F5344CB8AC3E}">
        <p14:creationId xmlns:p14="http://schemas.microsoft.com/office/powerpoint/2010/main" val="18765942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F8B87-0140-7D0A-6DD4-FA40BDD7E01F}"/>
              </a:ext>
            </a:extLst>
          </p:cNvPr>
          <p:cNvSpPr>
            <a:spLocks noGrp="1"/>
          </p:cNvSpPr>
          <p:nvPr>
            <p:ph type="title"/>
          </p:nvPr>
        </p:nvSpPr>
        <p:spPr/>
        <p:txBody>
          <a:bodyPr>
            <a:normAutofit fontScale="90000"/>
          </a:bodyPr>
          <a:lstStyle/>
          <a:p>
            <a:pPr algn="ctr"/>
            <a:r>
              <a:rPr lang="en-GB" sz="6000" b="1" i="0" u="none" strike="noStrike" baseline="0" dirty="0">
                <a:solidFill>
                  <a:srgbClr val="000000"/>
                </a:solidFill>
              </a:rPr>
              <a:t>Base 10 </a:t>
            </a:r>
            <a:br>
              <a:rPr lang="en-GB" sz="4400" b="1" i="0" u="none" strike="noStrike" baseline="0" dirty="0">
                <a:solidFill>
                  <a:srgbClr val="000000"/>
                </a:solidFill>
                <a:latin typeface="Calibri-Bold"/>
              </a:rPr>
            </a:br>
            <a:endParaRPr lang="en-GB" dirty="0"/>
          </a:p>
        </p:txBody>
      </p:sp>
      <p:sp>
        <p:nvSpPr>
          <p:cNvPr id="3" name="Content Placeholder 2">
            <a:extLst>
              <a:ext uri="{FF2B5EF4-FFF2-40B4-BE49-F238E27FC236}">
                <a16:creationId xmlns:a16="http://schemas.microsoft.com/office/drawing/2014/main" id="{BBC075C0-F28E-8F7A-29E4-65FC724E16F1}"/>
              </a:ext>
            </a:extLst>
          </p:cNvPr>
          <p:cNvSpPr>
            <a:spLocks noGrp="1"/>
          </p:cNvSpPr>
          <p:nvPr>
            <p:ph idx="1"/>
          </p:nvPr>
        </p:nvSpPr>
        <p:spPr/>
        <p:txBody>
          <a:bodyPr/>
          <a:lstStyle/>
          <a:p>
            <a:pPr marL="0" indent="0" algn="l">
              <a:buNone/>
            </a:pPr>
            <a:r>
              <a:rPr lang="en-GB" b="0" i="0" u="none" strike="noStrike" baseline="0" dirty="0">
                <a:solidFill>
                  <a:srgbClr val="000000"/>
                </a:solidFill>
                <a:latin typeface="Calibri" panose="020F0502020204030204" pitchFamily="34" charset="0"/>
              </a:rPr>
              <a:t>For example, decimal number 8642 is written as the sum of each of its digits multiplied by the weight of the corresponding column.</a:t>
            </a:r>
          </a:p>
          <a:p>
            <a:pPr marL="0" indent="0" algn="l">
              <a:buNone/>
            </a:pPr>
            <a:endParaRPr lang="en-GB" sz="1800" dirty="0">
              <a:solidFill>
                <a:srgbClr val="000000"/>
              </a:solidFill>
              <a:latin typeface="Calibri" panose="020F0502020204030204" pitchFamily="34" charset="0"/>
            </a:endParaRPr>
          </a:p>
          <a:p>
            <a:pPr marL="0" indent="0" algn="l">
              <a:buNone/>
            </a:pPr>
            <a:endParaRPr lang="en-GB" sz="1800" b="0" i="0" u="none" strike="noStrike" baseline="0" dirty="0">
              <a:solidFill>
                <a:srgbClr val="000000"/>
              </a:solidFill>
              <a:latin typeface="Calibri" panose="020F0502020204030204" pitchFamily="34" charset="0"/>
            </a:endParaRPr>
          </a:p>
          <a:p>
            <a:pPr marL="0" indent="0" algn="l">
              <a:buNone/>
            </a:pPr>
            <a:endParaRPr lang="en-GB" sz="1800" b="0" i="0" u="none" strike="noStrike" baseline="0" dirty="0">
              <a:solidFill>
                <a:srgbClr val="000000"/>
              </a:solidFill>
              <a:latin typeface="Calibri" panose="020F0502020204030204" pitchFamily="34" charset="0"/>
            </a:endParaRPr>
          </a:p>
          <a:p>
            <a:pPr marL="0" indent="0" algn="l">
              <a:buNone/>
            </a:pPr>
            <a:endParaRPr lang="en-GB" dirty="0"/>
          </a:p>
        </p:txBody>
      </p:sp>
      <p:pic>
        <p:nvPicPr>
          <p:cNvPr id="4" name="Picture 3">
            <a:extLst>
              <a:ext uri="{FF2B5EF4-FFF2-40B4-BE49-F238E27FC236}">
                <a16:creationId xmlns:a16="http://schemas.microsoft.com/office/drawing/2014/main" id="{25ECBB18-16EE-98A3-CF4B-D055497F64FB}"/>
              </a:ext>
            </a:extLst>
          </p:cNvPr>
          <p:cNvPicPr>
            <a:picLocks noChangeAspect="1"/>
          </p:cNvPicPr>
          <p:nvPr/>
        </p:nvPicPr>
        <p:blipFill rotWithShape="1">
          <a:blip r:embed="rId2"/>
          <a:srcRect l="59205" t="34908" r="16257" b="31966"/>
          <a:stretch/>
        </p:blipFill>
        <p:spPr bwMode="auto">
          <a:xfrm>
            <a:off x="838200" y="2760701"/>
            <a:ext cx="5368272" cy="378118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426775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4E459-0FC7-7837-3D73-FFE82C43655B}"/>
              </a:ext>
            </a:extLst>
          </p:cNvPr>
          <p:cNvSpPr>
            <a:spLocks noGrp="1"/>
          </p:cNvSpPr>
          <p:nvPr>
            <p:ph type="title"/>
          </p:nvPr>
        </p:nvSpPr>
        <p:spPr/>
        <p:txBody>
          <a:bodyPr>
            <a:normAutofit/>
          </a:bodyPr>
          <a:lstStyle/>
          <a:p>
            <a:r>
              <a:rPr lang="en-GB" sz="4800" b="1" i="0" u="none" strike="noStrike" baseline="0" dirty="0"/>
              <a:t>Binary Numbers (Base 2)</a:t>
            </a:r>
            <a:endParaRPr lang="en-GB" sz="48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D06721A-268C-498D-6963-EE54B93D3289}"/>
                  </a:ext>
                </a:extLst>
              </p:cNvPr>
              <p:cNvSpPr>
                <a:spLocks noGrp="1"/>
              </p:cNvSpPr>
              <p:nvPr>
                <p:ph idx="1"/>
              </p:nvPr>
            </p:nvSpPr>
            <p:spPr/>
            <p:txBody>
              <a:bodyPr>
                <a:normAutofit/>
              </a:bodyPr>
              <a:lstStyle/>
              <a:p>
                <a:pPr algn="l"/>
                <a:r>
                  <a:rPr lang="en-GB" sz="1800" b="0" i="0" u="none" strike="noStrike" baseline="0" dirty="0">
                    <a:solidFill>
                      <a:srgbClr val="000000"/>
                    </a:solidFill>
                  </a:rPr>
                  <a:t>Bits are represented as  0 (zero) or  1 (one). These two digits form </a:t>
                </a:r>
                <a:r>
                  <a:rPr lang="en-GB" sz="1800" dirty="0">
                    <a:solidFill>
                      <a:srgbClr val="000000"/>
                    </a:solidFill>
                  </a:rPr>
                  <a:t>the </a:t>
                </a:r>
                <a:r>
                  <a:rPr lang="en-GB" sz="1800" b="0" i="1" u="none" strike="noStrike" baseline="0" dirty="0">
                    <a:solidFill>
                      <a:srgbClr val="000000"/>
                    </a:solidFill>
                  </a:rPr>
                  <a:t>binary numbers</a:t>
                </a:r>
                <a:r>
                  <a:rPr lang="en-GB" sz="1800" b="0" i="0" u="none" strike="noStrike" baseline="0" dirty="0">
                    <a:solidFill>
                      <a:srgbClr val="000000"/>
                    </a:solidFill>
                  </a:rPr>
                  <a:t>.</a:t>
                </a:r>
              </a:p>
              <a:p>
                <a:r>
                  <a:rPr lang="en-GB" sz="1800" b="0" i="0" u="none" strike="noStrike" baseline="0" dirty="0">
                    <a:solidFill>
                      <a:srgbClr val="000000"/>
                    </a:solidFill>
                  </a:rPr>
                  <a:t>Each column of a binary number has twice the weight of the previous column, so binary numbers are represented in </a:t>
                </a:r>
                <a:r>
                  <a:rPr lang="en-GB" sz="1800" b="0" i="1" u="none" strike="noStrike" baseline="0" dirty="0">
                    <a:solidFill>
                      <a:srgbClr val="000000"/>
                    </a:solidFill>
                  </a:rPr>
                  <a:t>base 2</a:t>
                </a:r>
                <a:r>
                  <a:rPr lang="en-GB" sz="1800" b="0" i="0" u="none" strike="noStrike" baseline="0" dirty="0">
                    <a:solidFill>
                      <a:srgbClr val="000000"/>
                    </a:solidFill>
                  </a:rPr>
                  <a:t>. Numbers in powers of two are shown below:</a:t>
                </a:r>
              </a:p>
              <a:p>
                <a:pPr marL="0" indent="0">
                  <a:lnSpc>
                    <a:spcPct val="107000"/>
                  </a:lnSpc>
                  <a:spcAft>
                    <a:spcPts val="800"/>
                  </a:spcAft>
                  <a:buNone/>
                  <a:tabLst>
                    <a:tab pos="635635" algn="l"/>
                  </a:tabLst>
                </a:pPr>
                <a14:m>
                  <m:oMath xmlns:m="http://schemas.openxmlformats.org/officeDocument/2006/math">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0</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=1 ,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1</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=2,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=4,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3</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=8,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4</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=16,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5</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=32,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6</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=64,</m:t>
                    </m:r>
                  </m:oMath>
                </a14:m>
                <a:r>
                  <a:rPr lang="en-GB" sz="1800" dirty="0">
                    <a:effectLst/>
                    <a:latin typeface="Calibri" panose="020F0502020204030204" pitchFamily="34" charset="0"/>
                    <a:ea typeface="Calibri" panose="020F0502020204030204" pitchFamily="34" charset="0"/>
                    <a:cs typeface="Times New Roman" panose="02020603050405020304" pitchFamily="18" charset="0"/>
                  </a:rPr>
                  <a:t> </a:t>
                </a:r>
                <a14:m>
                  <m:oMath xmlns:m="http://schemas.openxmlformats.org/officeDocument/2006/math">
                    <m:r>
                      <a:rPr lang="en-GB" sz="1800" i="1">
                        <a:effectLst/>
                        <a:latin typeface="Cambria Math" panose="02040503050406030204" pitchFamily="18" charset="0"/>
                        <a:ea typeface="Calibri" panose="020F0502020204030204" pitchFamily="34" charset="0"/>
                        <a:cs typeface="Times New Roman" panose="02020603050405020304" pitchFamily="18" charset="0"/>
                      </a:rPr>
                      <m:t>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7</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=128,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  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8</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=256,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9</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=512,</m:t>
                    </m:r>
                  </m:oMath>
                </a14:m>
                <a:endParaRPr lang="en-GB" sz="1800" i="1" dirty="0">
                  <a:effectLst/>
                  <a:latin typeface="Cambria Math" panose="02040503050406030204" pitchFamily="18" charset="0"/>
                  <a:ea typeface="Calibri" panose="020F0502020204030204" pitchFamily="34" charset="0"/>
                  <a:cs typeface="Times New Roman" panose="02020603050405020304" pitchFamily="18" charset="0"/>
                </a:endParaRPr>
              </a:p>
              <a:p>
                <a:pPr marL="0" indent="0">
                  <a:lnSpc>
                    <a:spcPct val="107000"/>
                  </a:lnSpc>
                  <a:spcAft>
                    <a:spcPts val="800"/>
                  </a:spcAft>
                  <a:buNone/>
                  <a:tabLst>
                    <a:tab pos="635635" algn="l"/>
                  </a:tabLst>
                </a:pPr>
                <a:r>
                  <a:rPr lang="en-GB" sz="1800" dirty="0">
                    <a:effectLst/>
                    <a:ea typeface="Calibri" panose="020F0502020204030204" pitchFamily="34" charset="0"/>
                    <a:cs typeface="Times New Roman" panose="02020603050405020304" pitchFamily="18" charset="0"/>
                  </a:rPr>
                  <a:t> </a:t>
                </a:r>
                <a14:m>
                  <m:oMath xmlns:m="http://schemas.openxmlformats.org/officeDocument/2006/math">
                    <m:r>
                      <a:rPr lang="en-GB" sz="1800" i="1">
                        <a:effectLst/>
                        <a:latin typeface="Cambria Math" panose="02040503050406030204" pitchFamily="18" charset="0"/>
                        <a:ea typeface="Calibri" panose="020F0502020204030204" pitchFamily="34" charset="0"/>
                        <a:cs typeface="Times New Roman" panose="02020603050405020304" pitchFamily="18" charset="0"/>
                      </a:rPr>
                      <m:t>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10</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=1024,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11</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=2048,</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     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12</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=4096,</m:t>
                    </m:r>
                  </m:oMath>
                </a14:m>
                <a:r>
                  <a:rPr lang="en-GB" sz="1800" dirty="0">
                    <a:effectLst/>
                    <a:latin typeface="Calibri" panose="020F0502020204030204" pitchFamily="34" charset="0"/>
                    <a:ea typeface="Calibri" panose="020F0502020204030204" pitchFamily="34" charset="0"/>
                    <a:cs typeface="Times New Roman" panose="02020603050405020304" pitchFamily="18" charset="0"/>
                  </a:rPr>
                  <a:t> </a:t>
                </a:r>
                <a14:m>
                  <m:oMath xmlns:m="http://schemas.openxmlformats.org/officeDocument/2006/math">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13</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=8192,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14</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=16384,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15</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=32768,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16</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=65536</m:t>
                    </m:r>
                  </m:oMath>
                </a14:m>
                <a:r>
                  <a:rPr lang="en-GB" sz="1800" dirty="0">
                    <a:effectLst/>
                    <a:latin typeface="Calibri" panose="020F0502020204030204" pitchFamily="34" charset="0"/>
                    <a:ea typeface="Calibri" panose="020F0502020204030204" pitchFamily="34" charset="0"/>
                    <a:cs typeface="Times New Roman" panose="02020603050405020304" pitchFamily="18" charset="0"/>
                  </a:rPr>
                  <a:t> etc.</a:t>
                </a:r>
              </a:p>
              <a:p>
                <a:pPr algn="l"/>
                <a:r>
                  <a:rPr lang="en-GB" sz="1800" b="0" i="0" u="none" strike="noStrike" baseline="0" dirty="0">
                    <a:solidFill>
                      <a:srgbClr val="000000"/>
                    </a:solidFill>
                    <a:latin typeface="Calibri" panose="020F0502020204030204" pitchFamily="34" charset="0"/>
                  </a:rPr>
                  <a:t>For example:</a:t>
                </a:r>
              </a:p>
              <a:p>
                <a:pPr marL="0" indent="0">
                  <a:lnSpc>
                    <a:spcPct val="100000"/>
                  </a:lnSpc>
                  <a:spcAft>
                    <a:spcPts val="800"/>
                  </a:spcAft>
                  <a:buNone/>
                  <a:tabLst>
                    <a:tab pos="635635" algn="l"/>
                  </a:tabLst>
                </a:pPr>
                <a14:m>
                  <m:oMathPara xmlns:m="http://schemas.openxmlformats.org/officeDocument/2006/math">
                    <m:oMathParaPr>
                      <m:jc m:val="left"/>
                    </m:oMathParaPr>
                    <m:oMath xmlns:m="http://schemas.openxmlformats.org/officeDocument/2006/math">
                      <m:sSub>
                        <m:sSubPr>
                          <m:ctrlPr>
                            <a:rPr lang="en-GB" sz="1800" i="1" smtClean="0">
                              <a:effectLst/>
                              <a:latin typeface="Cambria Math" panose="02040503050406030204" pitchFamily="18" charset="0"/>
                              <a:ea typeface="Calibri" panose="020F0502020204030204" pitchFamily="34" charset="0"/>
                              <a:cs typeface="Calibri" panose="020F0502020204030204" pitchFamily="34" charset="0"/>
                            </a:rPr>
                          </m:ctrlPr>
                        </m:sSubPr>
                        <m:e>
                          <m:r>
                            <a:rPr lang="en-GB" sz="1800" i="1">
                              <a:effectLst/>
                              <a:latin typeface="Cambria Math" panose="02040503050406030204" pitchFamily="18" charset="0"/>
                              <a:ea typeface="Calibri" panose="020F0502020204030204" pitchFamily="34" charset="0"/>
                              <a:cs typeface="Calibri" panose="020F0502020204030204" pitchFamily="34" charset="0"/>
                            </a:rPr>
                            <m:t>101</m:t>
                          </m:r>
                        </m:e>
                        <m:sub>
                          <m:r>
                            <a:rPr lang="en-GB" sz="1800" i="1">
                              <a:effectLst/>
                              <a:latin typeface="Cambria Math" panose="02040503050406030204" pitchFamily="18" charset="0"/>
                              <a:ea typeface="Calibri" panose="020F0502020204030204" pitchFamily="34" charset="0"/>
                              <a:cs typeface="Calibri" panose="020F0502020204030204" pitchFamily="34" charset="0"/>
                            </a:rPr>
                            <m:t>2</m:t>
                          </m:r>
                        </m:sub>
                      </m:sSub>
                      <m:r>
                        <a:rPr lang="en-GB" sz="1800" i="1">
                          <a:effectLst/>
                          <a:latin typeface="Cambria Math" panose="02040503050406030204" pitchFamily="18" charset="0"/>
                          <a:ea typeface="Calibri" panose="020F0502020204030204" pitchFamily="34" charset="0"/>
                          <a:cs typeface="Calibri" panose="020F0502020204030204" pitchFamily="34" charset="0"/>
                        </a:rPr>
                        <m:t>=</m:t>
                      </m:r>
                      <m:r>
                        <a:rPr lang="en-GB" sz="1800" b="1" i="1">
                          <a:effectLst/>
                          <a:latin typeface="Cambria Math" panose="02040503050406030204" pitchFamily="18" charset="0"/>
                          <a:ea typeface="Calibri" panose="020F0502020204030204" pitchFamily="34" charset="0"/>
                          <a:cs typeface="Calibri" panose="020F0502020204030204" pitchFamily="34" charset="0"/>
                        </a:rPr>
                        <m:t>𝟏</m:t>
                      </m:r>
                      <m:r>
                        <a:rPr lang="en-GB" sz="1800" i="1">
                          <a:effectLst/>
                          <a:latin typeface="Cambria Math" panose="02040503050406030204" pitchFamily="18" charset="0"/>
                          <a:ea typeface="Calibri" panose="020F0502020204030204" pitchFamily="34" charset="0"/>
                          <a:cs typeface="Calibri" panose="020F0502020204030204" pitchFamily="34" charset="0"/>
                        </a:rPr>
                        <m:t>×</m:t>
                      </m:r>
                      <m:sSup>
                        <m:sSupPr>
                          <m:ctrlPr>
                            <a:rPr lang="en-GB" sz="1800" i="1">
                              <a:effectLst/>
                              <a:latin typeface="Cambria Math" panose="02040503050406030204" pitchFamily="18" charset="0"/>
                              <a:ea typeface="Calibri" panose="020F0502020204030204" pitchFamily="34" charset="0"/>
                              <a:cs typeface="Calibri" panose="020F0502020204030204" pitchFamily="34" charset="0"/>
                            </a:rPr>
                          </m:ctrlPr>
                        </m:sSupPr>
                        <m:e>
                          <m:r>
                            <a:rPr lang="en-GB" sz="1800" i="1">
                              <a:effectLst/>
                              <a:latin typeface="Cambria Math" panose="02040503050406030204" pitchFamily="18" charset="0"/>
                              <a:ea typeface="Calibri" panose="020F0502020204030204" pitchFamily="34" charset="0"/>
                              <a:cs typeface="Calibri" panose="020F0502020204030204" pitchFamily="34" charset="0"/>
                            </a:rPr>
                            <m:t>2</m:t>
                          </m:r>
                        </m:e>
                        <m:sup>
                          <m:r>
                            <a:rPr lang="en-GB" sz="1800" i="1">
                              <a:effectLst/>
                              <a:latin typeface="Cambria Math" panose="02040503050406030204" pitchFamily="18" charset="0"/>
                              <a:ea typeface="Calibri" panose="020F0502020204030204" pitchFamily="34" charset="0"/>
                              <a:cs typeface="Calibri" panose="020F0502020204030204" pitchFamily="34" charset="0"/>
                            </a:rPr>
                            <m:t>0</m:t>
                          </m:r>
                        </m:sup>
                      </m:sSup>
                      <m:r>
                        <a:rPr lang="en-GB" sz="1800" i="1">
                          <a:effectLst/>
                          <a:latin typeface="Cambria Math" panose="02040503050406030204" pitchFamily="18" charset="0"/>
                          <a:ea typeface="Calibri" panose="020F0502020204030204" pitchFamily="34" charset="0"/>
                          <a:cs typeface="Calibri" panose="020F0502020204030204" pitchFamily="34" charset="0"/>
                        </a:rPr>
                        <m:t>+</m:t>
                      </m:r>
                      <m:r>
                        <a:rPr lang="en-GB" sz="1800" b="1" i="1">
                          <a:effectLst/>
                          <a:latin typeface="Cambria Math" panose="02040503050406030204" pitchFamily="18" charset="0"/>
                          <a:ea typeface="Calibri" panose="020F0502020204030204" pitchFamily="34" charset="0"/>
                          <a:cs typeface="Calibri" panose="020F0502020204030204" pitchFamily="34" charset="0"/>
                        </a:rPr>
                        <m:t>𝟎</m:t>
                      </m:r>
                      <m:r>
                        <a:rPr lang="en-GB" sz="1800" i="1">
                          <a:effectLst/>
                          <a:latin typeface="Cambria Math" panose="02040503050406030204" pitchFamily="18" charset="0"/>
                          <a:ea typeface="Calibri" panose="020F0502020204030204" pitchFamily="34" charset="0"/>
                          <a:cs typeface="Calibri" panose="020F0502020204030204" pitchFamily="34" charset="0"/>
                        </a:rPr>
                        <m:t>×</m:t>
                      </m:r>
                      <m:sSup>
                        <m:sSupPr>
                          <m:ctrlPr>
                            <a:rPr lang="en-GB" sz="1800" i="1">
                              <a:effectLst/>
                              <a:latin typeface="Cambria Math" panose="02040503050406030204" pitchFamily="18" charset="0"/>
                              <a:ea typeface="Calibri" panose="020F0502020204030204" pitchFamily="34" charset="0"/>
                              <a:cs typeface="Calibri" panose="020F0502020204030204" pitchFamily="34" charset="0"/>
                            </a:rPr>
                          </m:ctrlPr>
                        </m:sSupPr>
                        <m:e>
                          <m:r>
                            <a:rPr lang="en-GB" sz="1800" i="1">
                              <a:effectLst/>
                              <a:latin typeface="Cambria Math" panose="02040503050406030204" pitchFamily="18" charset="0"/>
                              <a:ea typeface="Calibri" panose="020F0502020204030204" pitchFamily="34" charset="0"/>
                              <a:cs typeface="Calibri" panose="020F0502020204030204" pitchFamily="34" charset="0"/>
                            </a:rPr>
                            <m:t>2</m:t>
                          </m:r>
                        </m:e>
                        <m:sup>
                          <m:r>
                            <a:rPr lang="en-GB" sz="1800" i="1">
                              <a:effectLst/>
                              <a:latin typeface="Cambria Math" panose="02040503050406030204" pitchFamily="18" charset="0"/>
                              <a:ea typeface="Calibri" panose="020F0502020204030204" pitchFamily="34" charset="0"/>
                              <a:cs typeface="Calibri" panose="020F0502020204030204" pitchFamily="34" charset="0"/>
                            </a:rPr>
                            <m:t>1</m:t>
                          </m:r>
                        </m:sup>
                      </m:sSup>
                      <m:r>
                        <a:rPr lang="en-GB" sz="1800" i="1">
                          <a:effectLst/>
                          <a:latin typeface="Cambria Math" panose="02040503050406030204" pitchFamily="18" charset="0"/>
                          <a:ea typeface="Calibri" panose="020F0502020204030204" pitchFamily="34" charset="0"/>
                          <a:cs typeface="Calibri" panose="020F0502020204030204" pitchFamily="34" charset="0"/>
                        </a:rPr>
                        <m:t>+</m:t>
                      </m:r>
                      <m:r>
                        <a:rPr lang="en-GB" sz="1800" b="1" i="1">
                          <a:effectLst/>
                          <a:latin typeface="Cambria Math" panose="02040503050406030204" pitchFamily="18" charset="0"/>
                          <a:ea typeface="Calibri" panose="020F0502020204030204" pitchFamily="34" charset="0"/>
                          <a:cs typeface="Calibri" panose="020F0502020204030204" pitchFamily="34" charset="0"/>
                        </a:rPr>
                        <m:t>𝟏</m:t>
                      </m:r>
                      <m:r>
                        <a:rPr lang="en-GB" sz="1800" i="1">
                          <a:effectLst/>
                          <a:latin typeface="Cambria Math" panose="02040503050406030204" pitchFamily="18" charset="0"/>
                          <a:ea typeface="Calibri" panose="020F0502020204030204" pitchFamily="34" charset="0"/>
                          <a:cs typeface="Calibri" panose="020F0502020204030204" pitchFamily="34" charset="0"/>
                        </a:rPr>
                        <m:t>×</m:t>
                      </m:r>
                      <m:sSup>
                        <m:sSupPr>
                          <m:ctrlPr>
                            <a:rPr lang="en-GB" sz="1800" i="1">
                              <a:effectLst/>
                              <a:latin typeface="Cambria Math" panose="02040503050406030204" pitchFamily="18" charset="0"/>
                              <a:ea typeface="Calibri" panose="020F0502020204030204" pitchFamily="34" charset="0"/>
                              <a:cs typeface="Calibri" panose="020F0502020204030204" pitchFamily="34" charset="0"/>
                            </a:rPr>
                          </m:ctrlPr>
                        </m:sSupPr>
                        <m:e>
                          <m:r>
                            <a:rPr lang="en-GB" sz="1800" i="1">
                              <a:effectLst/>
                              <a:latin typeface="Cambria Math" panose="02040503050406030204" pitchFamily="18" charset="0"/>
                              <a:ea typeface="Calibri" panose="020F0502020204030204" pitchFamily="34" charset="0"/>
                              <a:cs typeface="Calibri" panose="020F0502020204030204" pitchFamily="34" charset="0"/>
                            </a:rPr>
                            <m:t>2</m:t>
                          </m:r>
                        </m:e>
                        <m:sup>
                          <m:r>
                            <a:rPr lang="en-GB" sz="1800" i="1">
                              <a:effectLst/>
                              <a:latin typeface="Cambria Math" panose="02040503050406030204" pitchFamily="18" charset="0"/>
                              <a:ea typeface="Calibri" panose="020F0502020204030204" pitchFamily="34" charset="0"/>
                              <a:cs typeface="Calibri" panose="020F0502020204030204" pitchFamily="34" charset="0"/>
                            </a:rPr>
                            <m:t>2</m:t>
                          </m:r>
                        </m:sup>
                      </m:sSup>
                    </m:oMath>
                  </m:oMathPara>
                </a14:m>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0000"/>
                  </a:lnSpc>
                  <a:spcAft>
                    <a:spcPts val="800"/>
                  </a:spcAft>
                  <a:buNone/>
                  <a:tabLst>
                    <a:tab pos="635635" algn="l"/>
                  </a:tabLst>
                </a:pPr>
                <a14:m>
                  <m:oMathPara xmlns:m="http://schemas.openxmlformats.org/officeDocument/2006/math">
                    <m:oMathParaPr>
                      <m:jc m:val="left"/>
                    </m:oMathParaPr>
                    <m:oMath xmlns:m="http://schemas.openxmlformats.org/officeDocument/2006/math">
                      <m:r>
                        <a:rPr lang="en-GB" sz="1800" i="1">
                          <a:latin typeface="Cambria Math" panose="02040503050406030204" pitchFamily="18" charset="0"/>
                          <a:ea typeface="Calibri" panose="020F0502020204030204" pitchFamily="34" charset="0"/>
                          <a:cs typeface="Calibri" panose="020F0502020204030204" pitchFamily="34" charset="0"/>
                        </a:rPr>
                        <m:t> </m:t>
                      </m:r>
                      <m:r>
                        <a:rPr lang="en-GB" sz="1800" b="0" i="1" smtClean="0">
                          <a:latin typeface="Cambria Math" panose="02040503050406030204" pitchFamily="18" charset="0"/>
                          <a:ea typeface="Calibri" panose="020F0502020204030204" pitchFamily="34" charset="0"/>
                          <a:cs typeface="Calibri" panose="020F0502020204030204" pitchFamily="34" charset="0"/>
                        </a:rPr>
                        <m:t>         </m:t>
                      </m:r>
                      <m:r>
                        <a:rPr lang="en-GB" sz="1800" i="1">
                          <a:effectLst/>
                          <a:latin typeface="Cambria Math" panose="02040503050406030204" pitchFamily="18" charset="0"/>
                          <a:ea typeface="Calibri" panose="020F0502020204030204" pitchFamily="34" charset="0"/>
                          <a:cs typeface="Calibri" panose="020F0502020204030204" pitchFamily="34" charset="0"/>
                        </a:rPr>
                        <m:t> =</m:t>
                      </m:r>
                      <m:d>
                        <m:dPr>
                          <m:ctrlPr>
                            <a:rPr lang="en-GB" sz="1800" i="1">
                              <a:effectLst/>
                              <a:latin typeface="Cambria Math" panose="02040503050406030204" pitchFamily="18" charset="0"/>
                              <a:ea typeface="Calibri" panose="020F0502020204030204" pitchFamily="34" charset="0"/>
                              <a:cs typeface="Calibri" panose="020F0502020204030204" pitchFamily="34" charset="0"/>
                            </a:rPr>
                          </m:ctrlPr>
                        </m:dPr>
                        <m:e>
                          <m:r>
                            <a:rPr lang="en-GB" sz="1800" i="1">
                              <a:effectLst/>
                              <a:latin typeface="Cambria Math" panose="02040503050406030204" pitchFamily="18" charset="0"/>
                              <a:ea typeface="Calibri" panose="020F0502020204030204" pitchFamily="34" charset="0"/>
                              <a:cs typeface="Calibri" panose="020F0502020204030204" pitchFamily="34" charset="0"/>
                            </a:rPr>
                            <m:t>1×1</m:t>
                          </m:r>
                        </m:e>
                      </m:d>
                      <m:r>
                        <a:rPr lang="en-GB" sz="1800" i="1">
                          <a:effectLst/>
                          <a:latin typeface="Cambria Math" panose="02040503050406030204" pitchFamily="18" charset="0"/>
                          <a:ea typeface="Calibri" panose="020F0502020204030204" pitchFamily="34" charset="0"/>
                          <a:cs typeface="Calibri" panose="020F0502020204030204" pitchFamily="34" charset="0"/>
                        </a:rPr>
                        <m:t>+</m:t>
                      </m:r>
                      <m:d>
                        <m:dPr>
                          <m:ctrlPr>
                            <a:rPr lang="en-GB" sz="1800" i="1">
                              <a:effectLst/>
                              <a:latin typeface="Cambria Math" panose="02040503050406030204" pitchFamily="18" charset="0"/>
                              <a:ea typeface="Calibri" panose="020F0502020204030204" pitchFamily="34" charset="0"/>
                              <a:cs typeface="Calibri" panose="020F0502020204030204" pitchFamily="34" charset="0"/>
                            </a:rPr>
                          </m:ctrlPr>
                        </m:dPr>
                        <m:e>
                          <m:r>
                            <a:rPr lang="en-GB" sz="1800" i="1">
                              <a:effectLst/>
                              <a:latin typeface="Cambria Math" panose="02040503050406030204" pitchFamily="18" charset="0"/>
                              <a:ea typeface="Calibri" panose="020F0502020204030204" pitchFamily="34" charset="0"/>
                              <a:cs typeface="Calibri" panose="020F0502020204030204" pitchFamily="34" charset="0"/>
                            </a:rPr>
                            <m:t>0×2</m:t>
                          </m:r>
                        </m:e>
                      </m:d>
                      <m:r>
                        <a:rPr lang="en-GB" sz="1800" i="1">
                          <a:effectLst/>
                          <a:latin typeface="Cambria Math" panose="02040503050406030204" pitchFamily="18" charset="0"/>
                          <a:ea typeface="Calibri" panose="020F0502020204030204" pitchFamily="34" charset="0"/>
                          <a:cs typeface="Calibri" panose="020F0502020204030204" pitchFamily="34" charset="0"/>
                        </a:rPr>
                        <m:t>+</m:t>
                      </m:r>
                      <m:d>
                        <m:dPr>
                          <m:ctrlPr>
                            <a:rPr lang="en-GB" sz="1800" i="1">
                              <a:effectLst/>
                              <a:latin typeface="Cambria Math" panose="02040503050406030204" pitchFamily="18" charset="0"/>
                              <a:ea typeface="Calibri" panose="020F0502020204030204" pitchFamily="34" charset="0"/>
                              <a:cs typeface="Calibri" panose="020F0502020204030204" pitchFamily="34" charset="0"/>
                            </a:rPr>
                          </m:ctrlPr>
                        </m:dPr>
                        <m:e>
                          <m:r>
                            <a:rPr lang="en-GB" sz="1800" i="1">
                              <a:effectLst/>
                              <a:latin typeface="Cambria Math" panose="02040503050406030204" pitchFamily="18" charset="0"/>
                              <a:ea typeface="Calibri" panose="020F0502020204030204" pitchFamily="34" charset="0"/>
                              <a:cs typeface="Calibri" panose="020F0502020204030204" pitchFamily="34" charset="0"/>
                            </a:rPr>
                            <m:t>1×4</m:t>
                          </m:r>
                        </m:e>
                      </m:d>
                    </m:oMath>
                  </m:oMathPara>
                </a14:m>
                <a:endParaRPr lang="en-GB" sz="1800" i="1" dirty="0">
                  <a:effectLst/>
                  <a:latin typeface="Cambria Math" panose="02040503050406030204" pitchFamily="18" charset="0"/>
                  <a:ea typeface="Calibri" panose="020F0502020204030204" pitchFamily="34" charset="0"/>
                  <a:cs typeface="Calibri" panose="020F0502020204030204" pitchFamily="34" charset="0"/>
                </a:endParaRPr>
              </a:p>
              <a:p>
                <a:pPr marL="0" indent="0">
                  <a:lnSpc>
                    <a:spcPct val="100000"/>
                  </a:lnSpc>
                  <a:spcAft>
                    <a:spcPts val="800"/>
                  </a:spcAft>
                  <a:buNone/>
                  <a:tabLst>
                    <a:tab pos="635635" algn="l"/>
                  </a:tabLst>
                </a:pPr>
                <a:r>
                  <a:rPr lang="en-GB" sz="1800" dirty="0">
                    <a:effectLst/>
                    <a:ea typeface="Times New Roman" panose="02020603050405020304" pitchFamily="18" charset="0"/>
                    <a:cs typeface="Calibri" panose="020F0502020204030204" pitchFamily="34" charset="0"/>
                  </a:rPr>
                  <a:t>          </a:t>
                </a:r>
                <a14:m>
                  <m:oMath xmlns:m="http://schemas.openxmlformats.org/officeDocument/2006/math">
                    <m:r>
                      <a:rPr lang="en-GB" sz="1800" i="1" smtClean="0">
                        <a:effectLst/>
                        <a:latin typeface="Cambria Math" panose="02040503050406030204" pitchFamily="18" charset="0"/>
                        <a:ea typeface="Times New Roman" panose="02020603050405020304" pitchFamily="18" charset="0"/>
                        <a:cs typeface="Calibri" panose="020F0502020204030204" pitchFamily="34" charset="0"/>
                      </a:rPr>
                      <m:t>=1</m:t>
                    </m:r>
                    <m:r>
                      <a:rPr lang="en-GB" sz="1800" i="1">
                        <a:effectLst/>
                        <a:latin typeface="Cambria Math" panose="02040503050406030204" pitchFamily="18" charset="0"/>
                        <a:ea typeface="Times New Roman" panose="02020603050405020304" pitchFamily="18" charset="0"/>
                        <a:cs typeface="Calibri" panose="020F0502020204030204" pitchFamily="34" charset="0"/>
                      </a:rPr>
                      <m:t>+0+4</m:t>
                    </m:r>
                  </m:oMath>
                </a14:m>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0000"/>
                  </a:lnSpc>
                  <a:spcAft>
                    <a:spcPts val="800"/>
                  </a:spcAft>
                  <a:buNone/>
                  <a:tabLst>
                    <a:tab pos="635635" algn="l"/>
                  </a:tabLst>
                </a:pPr>
                <a14:m>
                  <m:oMathPara xmlns:m="http://schemas.openxmlformats.org/officeDocument/2006/math">
                    <m:oMathParaPr>
                      <m:jc m:val="left"/>
                    </m:oMathParaPr>
                    <m:oMath xmlns:m="http://schemas.openxmlformats.org/officeDocument/2006/math">
                      <m:r>
                        <a:rPr lang="en-GB" sz="1800" b="0" i="1" smtClean="0">
                          <a:latin typeface="Cambria Math" panose="02040503050406030204" pitchFamily="18" charset="0"/>
                        </a:rPr>
                        <m:t>          </m:t>
                      </m:r>
                      <m:r>
                        <a:rPr lang="en-GB" sz="1800" i="1">
                          <a:latin typeface="Cambria Math" panose="02040503050406030204" pitchFamily="18" charset="0"/>
                        </a:rPr>
                        <m:t>=</m:t>
                      </m:r>
                      <m:sSub>
                        <m:sSubPr>
                          <m:ctrlPr>
                            <a:rPr lang="en-GB" sz="1800" i="1">
                              <a:latin typeface="Cambria Math" panose="02040503050406030204" pitchFamily="18" charset="0"/>
                            </a:rPr>
                          </m:ctrlPr>
                        </m:sSubPr>
                        <m:e>
                          <m:r>
                            <a:rPr lang="en-GB" sz="1800" i="1">
                              <a:latin typeface="Cambria Math" panose="02040503050406030204" pitchFamily="18" charset="0"/>
                            </a:rPr>
                            <m:t>5</m:t>
                          </m:r>
                        </m:e>
                        <m:sub>
                          <m:r>
                            <a:rPr lang="en-GB" sz="1800" i="1">
                              <a:latin typeface="Cambria Math" panose="02040503050406030204" pitchFamily="18" charset="0"/>
                            </a:rPr>
                            <m:t>10</m:t>
                          </m:r>
                        </m:sub>
                      </m:sSub>
                    </m:oMath>
                  </m:oMathPara>
                </a14:m>
                <a:endParaRPr lang="en-GB" sz="1800" dirty="0"/>
              </a:p>
              <a:p>
                <a:pPr marL="0" indent="0">
                  <a:lnSpc>
                    <a:spcPct val="107000"/>
                  </a:lnSpc>
                  <a:spcAft>
                    <a:spcPts val="800"/>
                  </a:spcAft>
                  <a:buNone/>
                  <a:tabLst>
                    <a:tab pos="635635" algn="l"/>
                  </a:tabLst>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GB" dirty="0"/>
              </a:p>
            </p:txBody>
          </p:sp>
        </mc:Choice>
        <mc:Fallback xmlns="">
          <p:sp>
            <p:nvSpPr>
              <p:cNvPr id="3" name="Content Placeholder 2">
                <a:extLst>
                  <a:ext uri="{FF2B5EF4-FFF2-40B4-BE49-F238E27FC236}">
                    <a16:creationId xmlns:a16="http://schemas.microsoft.com/office/drawing/2014/main" id="{1D06721A-268C-498D-6963-EE54B93D3289}"/>
                  </a:ext>
                </a:extLst>
              </p:cNvPr>
              <p:cNvSpPr>
                <a:spLocks noGrp="1" noRot="1" noChangeAspect="1" noMove="1" noResize="1" noEditPoints="1" noAdjustHandles="1" noChangeArrowheads="1" noChangeShapeType="1" noTextEdit="1"/>
              </p:cNvSpPr>
              <p:nvPr>
                <p:ph idx="1"/>
              </p:nvPr>
            </p:nvSpPr>
            <p:spPr>
              <a:blipFill>
                <a:blip r:embed="rId2"/>
                <a:stretch>
                  <a:fillRect l="-406" t="-1261"/>
                </a:stretch>
              </a:blipFill>
            </p:spPr>
            <p:txBody>
              <a:bodyPr/>
              <a:lstStyle/>
              <a:p>
                <a:r>
                  <a:rPr lang="en-GB">
                    <a:noFill/>
                  </a:rPr>
                  <a:t> </a:t>
                </a:r>
              </a:p>
            </p:txBody>
          </p:sp>
        </mc:Fallback>
      </mc:AlternateContent>
    </p:spTree>
    <p:extLst>
      <p:ext uri="{BB962C8B-B14F-4D97-AF65-F5344CB8AC3E}">
        <p14:creationId xmlns:p14="http://schemas.microsoft.com/office/powerpoint/2010/main" val="40557781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42889-F86A-477C-F163-BFC2D05F6331}"/>
              </a:ext>
            </a:extLst>
          </p:cNvPr>
          <p:cNvSpPr>
            <a:spLocks noGrp="1"/>
          </p:cNvSpPr>
          <p:nvPr>
            <p:ph type="title"/>
          </p:nvPr>
        </p:nvSpPr>
        <p:spPr/>
        <p:txBody>
          <a:bodyPr/>
          <a:lstStyle/>
          <a:p>
            <a:r>
              <a:rPr lang="en-GB" b="1" dirty="0"/>
              <a:t>N-Bits and their Decimal Equivalent</a:t>
            </a:r>
          </a:p>
        </p:txBody>
      </p:sp>
      <p:pic>
        <p:nvPicPr>
          <p:cNvPr id="5" name="Content Placeholder 4">
            <a:extLst>
              <a:ext uri="{FF2B5EF4-FFF2-40B4-BE49-F238E27FC236}">
                <a16:creationId xmlns:a16="http://schemas.microsoft.com/office/drawing/2014/main" id="{AA56B04A-A36E-5B85-3057-AAF6AEB485FD}"/>
              </a:ext>
            </a:extLst>
          </p:cNvPr>
          <p:cNvPicPr>
            <a:picLocks noGrp="1" noChangeAspect="1"/>
          </p:cNvPicPr>
          <p:nvPr>
            <p:ph idx="1"/>
          </p:nvPr>
        </p:nvPicPr>
        <p:blipFill>
          <a:blip r:embed="rId2"/>
          <a:stretch>
            <a:fillRect/>
          </a:stretch>
        </p:blipFill>
        <p:spPr>
          <a:xfrm>
            <a:off x="2502511" y="1825625"/>
            <a:ext cx="7186978" cy="4351338"/>
          </a:xfrm>
        </p:spPr>
      </p:pic>
    </p:spTree>
    <p:extLst>
      <p:ext uri="{BB962C8B-B14F-4D97-AF65-F5344CB8AC3E}">
        <p14:creationId xmlns:p14="http://schemas.microsoft.com/office/powerpoint/2010/main" val="4957687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B6157-01A2-5189-7951-BA7E41BEB5B3}"/>
              </a:ext>
            </a:extLst>
          </p:cNvPr>
          <p:cNvSpPr>
            <a:spLocks noGrp="1"/>
          </p:cNvSpPr>
          <p:nvPr>
            <p:ph type="title"/>
          </p:nvPr>
        </p:nvSpPr>
        <p:spPr/>
        <p:txBody>
          <a:bodyPr>
            <a:normAutofit/>
          </a:bodyPr>
          <a:lstStyle/>
          <a:p>
            <a:r>
              <a:rPr lang="en-GB" sz="5400" i="0" u="none" strike="noStrike" baseline="0" dirty="0">
                <a:latin typeface="Calibri-Bold"/>
              </a:rPr>
              <a:t>Hexadecimal Numbers</a:t>
            </a:r>
            <a:endParaRPr lang="en-GB" sz="54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B9C9B77-F4F3-CBC8-75D9-5E0FDF150F11}"/>
                  </a:ext>
                </a:extLst>
              </p:cNvPr>
              <p:cNvSpPr>
                <a:spLocks noGrp="1"/>
              </p:cNvSpPr>
              <p:nvPr>
                <p:ph idx="1"/>
              </p:nvPr>
            </p:nvSpPr>
            <p:spPr/>
            <p:txBody>
              <a:bodyPr/>
              <a:lstStyle/>
              <a:p>
                <a:pPr algn="l"/>
                <a:r>
                  <a:rPr lang="en-GB" sz="1800" b="0" i="0" u="none" strike="noStrike" baseline="0" dirty="0">
                    <a:solidFill>
                      <a:srgbClr val="000000"/>
                    </a:solidFill>
                    <a:latin typeface="Calibri" panose="020F0502020204030204" pitchFamily="34" charset="0"/>
                  </a:rPr>
                  <a:t>Writing long binary numbers becomes tedious and prone to error. </a:t>
                </a:r>
                <a:r>
                  <a:rPr lang="en-GB" sz="1800" b="0" i="0" u="none" strike="noStrike" baseline="0" dirty="0">
                    <a:solidFill>
                      <a:srgbClr val="4F82BE"/>
                    </a:solidFill>
                    <a:latin typeface="ArialMT"/>
                  </a:rPr>
                  <a:t> </a:t>
                </a:r>
                <a:r>
                  <a:rPr lang="en-GB" sz="1800" b="0" i="0" u="none" strike="noStrike" baseline="0" dirty="0">
                    <a:solidFill>
                      <a:srgbClr val="000000"/>
                    </a:solidFill>
                    <a:latin typeface="Calibri" panose="020F0502020204030204" pitchFamily="34" charset="0"/>
                  </a:rPr>
                  <a:t>A group of four bits represents one of </a:t>
                </a:r>
                <a14:m>
                  <m:oMath xmlns:m="http://schemas.openxmlformats.org/officeDocument/2006/math">
                    <m:sSup>
                      <m:sSupPr>
                        <m:ctrlPr>
                          <a:rPr lang="en-GB" sz="1800" i="1" smtClean="0">
                            <a:effectLst/>
                            <a:latin typeface="Cambria Math" panose="02040503050406030204" pitchFamily="18" charset="0"/>
                            <a:cs typeface="Times New Roman" panose="02020603050405020304" pitchFamily="18" charset="0"/>
                          </a:rPr>
                        </m:ctrlPr>
                      </m:sSupPr>
                      <m:e>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4</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=16</m:t>
                    </m:r>
                  </m:oMath>
                </a14:m>
                <a:r>
                  <a:rPr lang="en-GB" sz="1800" b="0" i="0" u="none" strike="noStrike" baseline="0" dirty="0">
                    <a:solidFill>
                      <a:srgbClr val="000000"/>
                    </a:solidFill>
                    <a:latin typeface="Calibri" panose="020F0502020204030204" pitchFamily="34" charset="0"/>
                  </a:rPr>
                  <a:t> possibilities. Hence, it is sometimes more convenient to work in </a:t>
                </a:r>
                <a:r>
                  <a:rPr lang="en-GB" sz="1800" b="0" i="1" u="none" strike="noStrike" baseline="0" dirty="0">
                    <a:solidFill>
                      <a:srgbClr val="000000"/>
                    </a:solidFill>
                    <a:latin typeface="Calibri-Italic"/>
                  </a:rPr>
                  <a:t>base 16</a:t>
                </a:r>
                <a:r>
                  <a:rPr lang="en-GB" sz="1800" b="0" i="0" u="none" strike="noStrike" baseline="0" dirty="0">
                    <a:solidFill>
                      <a:srgbClr val="000000"/>
                    </a:solidFill>
                    <a:latin typeface="Calibri" panose="020F0502020204030204" pitchFamily="34" charset="0"/>
                  </a:rPr>
                  <a:t>, called </a:t>
                </a:r>
                <a:r>
                  <a:rPr lang="en-GB" sz="1800" b="0" i="1" u="none" strike="noStrike" baseline="0" dirty="0">
                    <a:solidFill>
                      <a:srgbClr val="000000"/>
                    </a:solidFill>
                    <a:latin typeface="Calibri-Italic"/>
                  </a:rPr>
                  <a:t>hexadecimal</a:t>
                </a:r>
                <a:r>
                  <a:rPr lang="en-GB" sz="1800" b="0" i="0" u="none" strike="noStrike" baseline="0" dirty="0">
                    <a:solidFill>
                      <a:srgbClr val="000000"/>
                    </a:solidFill>
                    <a:latin typeface="Calibri" panose="020F0502020204030204" pitchFamily="34" charset="0"/>
                  </a:rPr>
                  <a:t>.</a:t>
                </a:r>
              </a:p>
              <a:p>
                <a:pPr algn="l"/>
                <a:r>
                  <a:rPr lang="en-GB" sz="1800" b="0" i="0" u="none" strike="noStrike" baseline="0" dirty="0">
                    <a:solidFill>
                      <a:srgbClr val="000000"/>
                    </a:solidFill>
                    <a:latin typeface="Calibri" panose="020F0502020204030204" pitchFamily="34" charset="0"/>
                  </a:rPr>
                  <a:t>Hexadecimal numbers use the digits 0 to 9 along with the letters A to F. Columns in base 16 have weights of </a:t>
                </a:r>
                <a:endParaRPr lang="en-GB" sz="1800" i="1" dirty="0">
                  <a:effectLst/>
                  <a:latin typeface="Cambria Math" panose="02040503050406030204" pitchFamily="18" charset="0"/>
                  <a:ea typeface="Calibri" panose="020F0502020204030204" pitchFamily="34" charset="0"/>
                  <a:cs typeface="Times New Roman" panose="02020603050405020304" pitchFamily="18" charset="0"/>
                </a:endParaRPr>
              </a:p>
              <a:p>
                <a:pPr algn="l"/>
                <a14:m>
                  <m:oMath xmlns:m="http://schemas.openxmlformats.org/officeDocument/2006/math">
                    <m:sSup>
                      <m:sSupPr>
                        <m:ctrlPr>
                          <a:rPr lang="en-GB" sz="1800" i="1" smtClean="0">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16</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0</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=1 ,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16</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1</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m:t>
                    </m:r>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16</m:t>
                    </m:r>
                    <m:r>
                      <a:rPr lang="en-GB" sz="1800" i="1">
                        <a:effectLst/>
                        <a:latin typeface="Cambria Math" panose="02040503050406030204" pitchFamily="18" charset="0"/>
                        <a:ea typeface="Calibri" panose="020F0502020204030204" pitchFamily="34" charset="0"/>
                        <a:cs typeface="Times New Roman" panose="02020603050405020304" pitchFamily="18" charset="0"/>
                      </a:rPr>
                      <m:t>,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16</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2</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m:t>
                    </m:r>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256</m:t>
                    </m:r>
                    <m:r>
                      <a:rPr lang="en-GB" sz="1800" i="1">
                        <a:effectLst/>
                        <a:latin typeface="Cambria Math" panose="02040503050406030204" pitchFamily="18" charset="0"/>
                        <a:ea typeface="Calibri" panose="020F0502020204030204" pitchFamily="34" charset="0"/>
                        <a:cs typeface="Times New Roman" panose="02020603050405020304" pitchFamily="18" charset="0"/>
                      </a:rPr>
                      <m:t>,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16</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3</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m:t>
                    </m:r>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4096</m:t>
                    </m:r>
                    <m:r>
                      <a:rPr lang="en-GB" sz="1800" i="1">
                        <a:effectLst/>
                        <a:latin typeface="Cambria Math" panose="02040503050406030204" pitchFamily="18" charset="0"/>
                        <a:ea typeface="Calibri" panose="020F0502020204030204" pitchFamily="34" charset="0"/>
                        <a:cs typeface="Times New Roman" panose="02020603050405020304" pitchFamily="18" charset="0"/>
                      </a:rPr>
                      <m:t>,  </m:t>
                    </m:r>
                    <m:sSup>
                      <m:sSupPr>
                        <m:ctrlPr>
                          <a:rPr lang="en-GB" sz="1800" i="1" smtClean="0">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16</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4</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=16,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16</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5</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=32,  </m:t>
                    </m:r>
                    <m:sSup>
                      <m:sSupPr>
                        <m:ctrlPr>
                          <a:rPr lang="en-GB" sz="1800" i="1">
                            <a:effectLst/>
                            <a:latin typeface="Cambria Math" panose="02040503050406030204" pitchFamily="18" charset="0"/>
                            <a:ea typeface="Calibri" panose="020F0502020204030204" pitchFamily="34" charset="0"/>
                            <a:cs typeface="Times New Roman" panose="02020603050405020304" pitchFamily="18" charset="0"/>
                          </a:rPr>
                        </m:ctrlPr>
                      </m:sSupPr>
                      <m:e>
                        <m:r>
                          <a:rPr lang="en-GB" sz="1800" b="0" i="1" smtClean="0">
                            <a:effectLst/>
                            <a:latin typeface="Cambria Math" panose="02040503050406030204" pitchFamily="18" charset="0"/>
                            <a:ea typeface="Calibri" panose="020F0502020204030204" pitchFamily="34" charset="0"/>
                            <a:cs typeface="Times New Roman" panose="02020603050405020304" pitchFamily="18" charset="0"/>
                          </a:rPr>
                          <m:t>16</m:t>
                        </m:r>
                      </m:e>
                      <m:sup>
                        <m:r>
                          <a:rPr lang="en-GB" sz="1800" i="1">
                            <a:effectLst/>
                            <a:latin typeface="Cambria Math" panose="02040503050406030204" pitchFamily="18" charset="0"/>
                            <a:ea typeface="Calibri" panose="020F0502020204030204" pitchFamily="34" charset="0"/>
                            <a:cs typeface="Times New Roman" panose="02020603050405020304" pitchFamily="18" charset="0"/>
                          </a:rPr>
                          <m:t>6</m:t>
                        </m:r>
                      </m:sup>
                    </m:sSup>
                    <m:r>
                      <a:rPr lang="en-GB" sz="1800" i="1">
                        <a:effectLst/>
                        <a:latin typeface="Cambria Math" panose="02040503050406030204" pitchFamily="18" charset="0"/>
                        <a:ea typeface="Calibri" panose="020F0502020204030204" pitchFamily="34" charset="0"/>
                        <a:cs typeface="Times New Roman" panose="02020603050405020304" pitchFamily="18" charset="0"/>
                      </a:rPr>
                      <m:t>=64</m:t>
                    </m:r>
                    <m:r>
                      <a:rPr lang="en-GB" sz="1800" i="1" smtClean="0">
                        <a:effectLst/>
                        <a:latin typeface="Cambria Math" panose="02040503050406030204" pitchFamily="18" charset="0"/>
                        <a:ea typeface="Calibri" panose="020F0502020204030204" pitchFamily="34" charset="0"/>
                        <a:cs typeface="Times New Roman" panose="02020603050405020304" pitchFamily="18" charset="0"/>
                      </a:rPr>
                      <m:t>,</m:t>
                    </m:r>
                  </m:oMath>
                </a14:m>
                <a:r>
                  <a:rPr lang="en-GB" sz="1800" dirty="0">
                    <a:effectLst/>
                    <a:latin typeface="Calibri" panose="020F0502020204030204" pitchFamily="34" charset="0"/>
                    <a:ea typeface="Calibri" panose="020F0502020204030204" pitchFamily="34" charset="0"/>
                    <a:cs typeface="Times New Roman" panose="02020603050405020304" pitchFamily="18" charset="0"/>
                  </a:rPr>
                  <a:t> etc.</a:t>
                </a:r>
              </a:p>
              <a:p>
                <a:pPr algn="l"/>
                <a:endParaRPr lang="en-GB" dirty="0"/>
              </a:p>
            </p:txBody>
          </p:sp>
        </mc:Choice>
        <mc:Fallback xmlns="">
          <p:sp>
            <p:nvSpPr>
              <p:cNvPr id="3" name="Content Placeholder 2">
                <a:extLst>
                  <a:ext uri="{FF2B5EF4-FFF2-40B4-BE49-F238E27FC236}">
                    <a16:creationId xmlns:a16="http://schemas.microsoft.com/office/drawing/2014/main" id="{7B9C9B77-F4F3-CBC8-75D9-5E0FDF150F11}"/>
                  </a:ext>
                </a:extLst>
              </p:cNvPr>
              <p:cNvSpPr>
                <a:spLocks noGrp="1" noRot="1" noChangeAspect="1" noMove="1" noResize="1" noEditPoints="1" noAdjustHandles="1" noChangeArrowheads="1" noChangeShapeType="1" noTextEdit="1"/>
              </p:cNvSpPr>
              <p:nvPr>
                <p:ph idx="1"/>
              </p:nvPr>
            </p:nvSpPr>
            <p:spPr>
              <a:blipFill>
                <a:blip r:embed="rId2"/>
                <a:stretch>
                  <a:fillRect l="-406" t="-1261"/>
                </a:stretch>
              </a:blipFill>
            </p:spPr>
            <p:txBody>
              <a:bodyPr/>
              <a:lstStyle/>
              <a:p>
                <a:r>
                  <a:rPr lang="en-GB">
                    <a:noFill/>
                  </a:rPr>
                  <a:t> </a:t>
                </a:r>
              </a:p>
            </p:txBody>
          </p:sp>
        </mc:Fallback>
      </mc:AlternateContent>
    </p:spTree>
    <p:extLst>
      <p:ext uri="{BB962C8B-B14F-4D97-AF65-F5344CB8AC3E}">
        <p14:creationId xmlns:p14="http://schemas.microsoft.com/office/powerpoint/2010/main" val="37571913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F3550-255A-9EB7-8B76-D05861939CC8}"/>
              </a:ext>
            </a:extLst>
          </p:cNvPr>
          <p:cNvSpPr>
            <a:spLocks noGrp="1"/>
          </p:cNvSpPr>
          <p:nvPr>
            <p:ph type="title"/>
          </p:nvPr>
        </p:nvSpPr>
        <p:spPr/>
        <p:txBody>
          <a:bodyPr/>
          <a:lstStyle/>
          <a:p>
            <a:r>
              <a:rPr lang="en-GB" b="1" dirty="0"/>
              <a:t>Hexadecimal Number System</a:t>
            </a:r>
          </a:p>
        </p:txBody>
      </p:sp>
      <p:pic>
        <p:nvPicPr>
          <p:cNvPr id="5" name="Content Placeholder 4">
            <a:extLst>
              <a:ext uri="{FF2B5EF4-FFF2-40B4-BE49-F238E27FC236}">
                <a16:creationId xmlns:a16="http://schemas.microsoft.com/office/drawing/2014/main" id="{25FF1DDD-CD17-764C-A6AE-3C42EB801655}"/>
              </a:ext>
            </a:extLst>
          </p:cNvPr>
          <p:cNvPicPr>
            <a:picLocks noGrp="1" noChangeAspect="1"/>
          </p:cNvPicPr>
          <p:nvPr>
            <p:ph idx="1"/>
          </p:nvPr>
        </p:nvPicPr>
        <p:blipFill>
          <a:blip r:embed="rId2"/>
          <a:stretch>
            <a:fillRect/>
          </a:stretch>
        </p:blipFill>
        <p:spPr>
          <a:xfrm>
            <a:off x="2715846" y="1825625"/>
            <a:ext cx="6760308" cy="4351338"/>
          </a:xfrm>
        </p:spPr>
      </p:pic>
    </p:spTree>
    <p:extLst>
      <p:ext uri="{BB962C8B-B14F-4D97-AF65-F5344CB8AC3E}">
        <p14:creationId xmlns:p14="http://schemas.microsoft.com/office/powerpoint/2010/main" val="850289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EE4E7-48BD-483D-E979-3521E0341965}"/>
              </a:ext>
            </a:extLst>
          </p:cNvPr>
          <p:cNvSpPr>
            <a:spLocks noGrp="1"/>
          </p:cNvSpPr>
          <p:nvPr>
            <p:ph type="title"/>
          </p:nvPr>
        </p:nvSpPr>
        <p:spPr/>
        <p:txBody>
          <a:bodyPr>
            <a:normAutofit fontScale="90000"/>
          </a:bodyPr>
          <a:lstStyle/>
          <a:p>
            <a:r>
              <a:rPr lang="en-GB" sz="5400" b="1" i="0" u="none" strike="noStrike" baseline="0" dirty="0">
                <a:solidFill>
                  <a:srgbClr val="000000"/>
                </a:solidFill>
              </a:rPr>
              <a:t>Character Codes</a:t>
            </a:r>
            <a:br>
              <a:rPr lang="en-GB" sz="4400" b="1" i="0" u="none" strike="noStrike" baseline="0" dirty="0">
                <a:solidFill>
                  <a:srgbClr val="000000"/>
                </a:solidFill>
                <a:latin typeface="Calibri-Bold"/>
              </a:rPr>
            </a:br>
            <a:endParaRPr lang="en-GB" dirty="0"/>
          </a:p>
        </p:txBody>
      </p:sp>
      <p:sp>
        <p:nvSpPr>
          <p:cNvPr id="3" name="Content Placeholder 2">
            <a:extLst>
              <a:ext uri="{FF2B5EF4-FFF2-40B4-BE49-F238E27FC236}">
                <a16:creationId xmlns:a16="http://schemas.microsoft.com/office/drawing/2014/main" id="{84CF2100-3000-F6C7-1F25-5DC234BF350F}"/>
              </a:ext>
            </a:extLst>
          </p:cNvPr>
          <p:cNvSpPr>
            <a:spLocks noGrp="1"/>
          </p:cNvSpPr>
          <p:nvPr>
            <p:ph idx="1"/>
          </p:nvPr>
        </p:nvSpPr>
        <p:spPr/>
        <p:txBody>
          <a:bodyPr>
            <a:normAutofit/>
          </a:bodyPr>
          <a:lstStyle/>
          <a:p>
            <a:pPr algn="just"/>
            <a:r>
              <a:rPr lang="en-GB" sz="4000" b="0" i="0" u="none" strike="noStrike" baseline="0" dirty="0">
                <a:solidFill>
                  <a:srgbClr val="000000"/>
                </a:solidFill>
                <a:latin typeface="Calibri" panose="020F0502020204030204" pitchFamily="34" charset="0"/>
              </a:rPr>
              <a:t>It is important to consider how numeric values can be converted to a form that is meaningful to humans. The manner in which this is done depends on the coding system used by the computer and how the values are stored and retrieved.</a:t>
            </a:r>
          </a:p>
        </p:txBody>
      </p:sp>
    </p:spTree>
    <p:extLst>
      <p:ext uri="{BB962C8B-B14F-4D97-AF65-F5344CB8AC3E}">
        <p14:creationId xmlns:p14="http://schemas.microsoft.com/office/powerpoint/2010/main" val="41851476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91B60-4436-E348-638F-B2A432E66412}"/>
              </a:ext>
            </a:extLst>
          </p:cNvPr>
          <p:cNvSpPr>
            <a:spLocks noGrp="1"/>
          </p:cNvSpPr>
          <p:nvPr>
            <p:ph type="title"/>
          </p:nvPr>
        </p:nvSpPr>
        <p:spPr/>
        <p:txBody>
          <a:bodyPr>
            <a:normAutofit/>
          </a:bodyPr>
          <a:lstStyle/>
          <a:p>
            <a:r>
              <a:rPr lang="en-GB" sz="5400" b="1" dirty="0"/>
              <a:t>Binary Coded Decimal</a:t>
            </a:r>
          </a:p>
        </p:txBody>
      </p:sp>
      <p:pic>
        <p:nvPicPr>
          <p:cNvPr id="5" name="Content Placeholder 4">
            <a:extLst>
              <a:ext uri="{FF2B5EF4-FFF2-40B4-BE49-F238E27FC236}">
                <a16:creationId xmlns:a16="http://schemas.microsoft.com/office/drawing/2014/main" id="{E0BCBD59-9C12-4CFE-9FEC-ECB4C7D9A361}"/>
              </a:ext>
            </a:extLst>
          </p:cNvPr>
          <p:cNvPicPr>
            <a:picLocks noGrp="1" noChangeAspect="1"/>
          </p:cNvPicPr>
          <p:nvPr>
            <p:ph idx="1"/>
          </p:nvPr>
        </p:nvPicPr>
        <p:blipFill>
          <a:blip r:embed="rId2"/>
          <a:stretch>
            <a:fillRect/>
          </a:stretch>
        </p:blipFill>
        <p:spPr>
          <a:xfrm>
            <a:off x="1972418" y="1825625"/>
            <a:ext cx="8247164" cy="4351338"/>
          </a:xfrm>
        </p:spPr>
      </p:pic>
    </p:spTree>
    <p:extLst>
      <p:ext uri="{BB962C8B-B14F-4D97-AF65-F5344CB8AC3E}">
        <p14:creationId xmlns:p14="http://schemas.microsoft.com/office/powerpoint/2010/main" val="16786082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4A9AA-43F7-C485-56D1-FD47DB85385A}"/>
              </a:ext>
            </a:extLst>
          </p:cNvPr>
          <p:cNvSpPr>
            <a:spLocks noGrp="1"/>
          </p:cNvSpPr>
          <p:nvPr>
            <p:ph type="title"/>
          </p:nvPr>
        </p:nvSpPr>
        <p:spPr/>
        <p:txBody>
          <a:bodyPr>
            <a:noAutofit/>
          </a:bodyPr>
          <a:lstStyle/>
          <a:p>
            <a:r>
              <a:rPr lang="en-GB" sz="5400" b="1" i="0" u="none" strike="noStrike" baseline="0" dirty="0">
                <a:solidFill>
                  <a:srgbClr val="000000"/>
                </a:solidFill>
              </a:rPr>
              <a:t>Binary</a:t>
            </a:r>
            <a:r>
              <a:rPr lang="en-GB" sz="4800" b="1" i="0" u="none" strike="noStrike" baseline="0" dirty="0">
                <a:solidFill>
                  <a:srgbClr val="000000"/>
                </a:solidFill>
              </a:rPr>
              <a:t> Coded Decimal (BCD)</a:t>
            </a:r>
            <a:br>
              <a:rPr lang="en-GB" sz="4800" b="1" i="0" u="none" strike="noStrike" baseline="0" dirty="0">
                <a:solidFill>
                  <a:srgbClr val="000000"/>
                </a:solidFill>
              </a:rPr>
            </a:br>
            <a:endParaRPr lang="en-GB" sz="4800" dirty="0"/>
          </a:p>
        </p:txBody>
      </p:sp>
      <p:sp>
        <p:nvSpPr>
          <p:cNvPr id="3" name="Content Placeholder 2">
            <a:extLst>
              <a:ext uri="{FF2B5EF4-FFF2-40B4-BE49-F238E27FC236}">
                <a16:creationId xmlns:a16="http://schemas.microsoft.com/office/drawing/2014/main" id="{6F13B50D-F5F7-790B-52E8-A7EAC064A0EB}"/>
              </a:ext>
            </a:extLst>
          </p:cNvPr>
          <p:cNvSpPr>
            <a:spLocks noGrp="1"/>
          </p:cNvSpPr>
          <p:nvPr>
            <p:ph idx="1"/>
          </p:nvPr>
        </p:nvSpPr>
        <p:spPr/>
        <p:txBody>
          <a:bodyPr>
            <a:normAutofit/>
          </a:bodyPr>
          <a:lstStyle/>
          <a:p>
            <a:pPr algn="just"/>
            <a:r>
              <a:rPr lang="en-GB" sz="2400" b="1" i="0" u="none" strike="noStrike" baseline="0" dirty="0">
                <a:solidFill>
                  <a:srgbClr val="000000"/>
                </a:solidFill>
                <a:latin typeface="Calibri-Bold"/>
              </a:rPr>
              <a:t>Binary-coded decimal (BCD) </a:t>
            </a:r>
            <a:r>
              <a:rPr lang="en-GB" sz="2400" b="0" i="0" u="none" strike="noStrike" baseline="0" dirty="0">
                <a:solidFill>
                  <a:srgbClr val="000000"/>
                </a:solidFill>
                <a:latin typeface="Calibri" panose="020F0502020204030204" pitchFamily="34" charset="0"/>
              </a:rPr>
              <a:t>is commonly used in electronics, particularly those that display numerical data, such as alarm clocks and calculators. BCD encodes each digit of a decimal number into a 4-bit binary form. Each decimal digit is individually converted to its binary equivalent. BCD does not exist for decimal values 10-15 i.e. 1010 through 1111 in binary. </a:t>
            </a:r>
          </a:p>
          <a:p>
            <a:pPr algn="just"/>
            <a:r>
              <a:rPr lang="en-GB" sz="2400" b="0" i="0" u="none" strike="noStrike" baseline="0" dirty="0">
                <a:solidFill>
                  <a:srgbClr val="000000"/>
                </a:solidFill>
                <a:latin typeface="Calibri" panose="020F0502020204030204" pitchFamily="34" charset="0"/>
              </a:rPr>
              <a:t>For example, to encode 250, the decimal digits are replaced by 0010, 0101, and 0000, respectively. Because most computers use bytes as the smallest unit of access, most values are stored in 8 bits, not 4 bits.</a:t>
            </a:r>
            <a:r>
              <a:rPr lang="en-GB" sz="2400" b="0" i="0" u="none" strike="noStrike" baseline="0" dirty="0">
                <a:solidFill>
                  <a:srgbClr val="4F82BE"/>
                </a:solidFill>
                <a:latin typeface="ArialMT"/>
              </a:rPr>
              <a:t> </a:t>
            </a:r>
            <a:r>
              <a:rPr lang="en-GB" sz="2400" b="0" i="0" u="none" strike="noStrike" baseline="0" dirty="0">
                <a:solidFill>
                  <a:srgbClr val="000000"/>
                </a:solidFill>
                <a:latin typeface="Calibri" panose="020F0502020204030204" pitchFamily="34" charset="0"/>
              </a:rPr>
              <a:t>Therefore there are ways 4-bit BCD digits are stored.</a:t>
            </a:r>
          </a:p>
          <a:p>
            <a:pPr marL="0" indent="0" algn="l">
              <a:buNone/>
            </a:pPr>
            <a:endParaRPr lang="en-GB" dirty="0"/>
          </a:p>
        </p:txBody>
      </p:sp>
    </p:spTree>
    <p:extLst>
      <p:ext uri="{BB962C8B-B14F-4D97-AF65-F5344CB8AC3E}">
        <p14:creationId xmlns:p14="http://schemas.microsoft.com/office/powerpoint/2010/main" val="16763665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08566-3878-3AAD-B5C6-06E7A15D67B2}"/>
              </a:ext>
            </a:extLst>
          </p:cNvPr>
          <p:cNvSpPr>
            <a:spLocks noGrp="1"/>
          </p:cNvSpPr>
          <p:nvPr>
            <p:ph type="title"/>
          </p:nvPr>
        </p:nvSpPr>
        <p:spPr/>
        <p:txBody>
          <a:bodyPr>
            <a:normAutofit fontScale="90000"/>
          </a:bodyPr>
          <a:lstStyle/>
          <a:p>
            <a:r>
              <a:rPr lang="en-GB" sz="6000" b="1" i="0" u="none" strike="noStrike" baseline="0" dirty="0">
                <a:solidFill>
                  <a:srgbClr val="000000"/>
                </a:solidFill>
              </a:rPr>
              <a:t>Binary</a:t>
            </a:r>
            <a:r>
              <a:rPr lang="en-GB" sz="5300" b="1" i="0" u="none" strike="noStrike" baseline="0" dirty="0">
                <a:solidFill>
                  <a:srgbClr val="000000"/>
                </a:solidFill>
              </a:rPr>
              <a:t> Coded Decimal</a:t>
            </a:r>
            <a:br>
              <a:rPr lang="en-GB" sz="4400" b="1" i="0" u="none" strike="noStrike" baseline="0" dirty="0">
                <a:solidFill>
                  <a:srgbClr val="000000"/>
                </a:solidFill>
                <a:latin typeface="Calibri-Bold"/>
              </a:rPr>
            </a:br>
            <a:endParaRPr lang="en-GB" dirty="0"/>
          </a:p>
        </p:txBody>
      </p:sp>
      <p:sp>
        <p:nvSpPr>
          <p:cNvPr id="3" name="Content Placeholder 2">
            <a:extLst>
              <a:ext uri="{FF2B5EF4-FFF2-40B4-BE49-F238E27FC236}">
                <a16:creationId xmlns:a16="http://schemas.microsoft.com/office/drawing/2014/main" id="{C6918BFF-742C-3650-AD80-2F472423A24A}"/>
              </a:ext>
            </a:extLst>
          </p:cNvPr>
          <p:cNvSpPr>
            <a:spLocks noGrp="1"/>
          </p:cNvSpPr>
          <p:nvPr>
            <p:ph idx="1"/>
          </p:nvPr>
        </p:nvSpPr>
        <p:spPr/>
        <p:txBody>
          <a:bodyPr>
            <a:normAutofit fontScale="70000" lnSpcReduction="20000"/>
          </a:bodyPr>
          <a:lstStyle/>
          <a:p>
            <a:pPr marL="0" indent="0" algn="l">
              <a:buNone/>
            </a:pPr>
            <a:r>
              <a:rPr lang="en-GB" sz="3100" b="0" i="0" u="none" strike="noStrike" baseline="0" dirty="0">
                <a:latin typeface="ArialMT"/>
              </a:rPr>
              <a:t>There are two types of BCD representations:</a:t>
            </a:r>
          </a:p>
          <a:p>
            <a:pPr marL="514350" indent="-514350" algn="l">
              <a:buFont typeface="+mj-lt"/>
              <a:buAutoNum type="arabicPeriod"/>
            </a:pPr>
            <a:r>
              <a:rPr lang="en-GB" sz="3100" b="1" i="0" u="none" strike="noStrike" baseline="0" dirty="0">
                <a:solidFill>
                  <a:srgbClr val="000000"/>
                </a:solidFill>
                <a:latin typeface="Calibri" panose="020F0502020204030204" pitchFamily="34" charset="0"/>
              </a:rPr>
              <a:t>Unpacked binary coded decimal </a:t>
            </a:r>
          </a:p>
          <a:p>
            <a:pPr marL="0" indent="0" algn="l">
              <a:buNone/>
            </a:pPr>
            <a:r>
              <a:rPr lang="en-GB" sz="3100" dirty="0">
                <a:solidFill>
                  <a:srgbClr val="000000"/>
                </a:solidFill>
                <a:latin typeface="Calibri" panose="020F0502020204030204" pitchFamily="34" charset="0"/>
              </a:rPr>
              <a:t>T</a:t>
            </a:r>
            <a:r>
              <a:rPr lang="en-GB" sz="3100" b="0" i="0" u="none" strike="noStrike" baseline="0" dirty="0">
                <a:solidFill>
                  <a:srgbClr val="000000"/>
                </a:solidFill>
                <a:latin typeface="Calibri" panose="020F0502020204030204" pitchFamily="34" charset="0"/>
              </a:rPr>
              <a:t>he cost of extra bits can be ignored and pad the high-order nibbles with zeros (or ones), forcing each decimal digit to be replaced by 8 bits. Using this approach, padding with zeros.</a:t>
            </a:r>
          </a:p>
          <a:p>
            <a:pPr marL="0" indent="0">
              <a:buNone/>
            </a:pPr>
            <a:r>
              <a:rPr lang="en-GB" sz="3200" b="0" i="0" u="none" strike="noStrike" baseline="0" dirty="0">
                <a:solidFill>
                  <a:srgbClr val="000000"/>
                </a:solidFill>
                <a:latin typeface="Calibri" panose="020F0502020204030204" pitchFamily="34" charset="0"/>
              </a:rPr>
              <a:t>251, would be stored as 00000010 00000101 00000001. </a:t>
            </a:r>
            <a:r>
              <a:rPr lang="en-GB" sz="3100" b="0" i="0" u="none" strike="noStrike" baseline="0" dirty="0">
                <a:solidFill>
                  <a:srgbClr val="000000"/>
                </a:solidFill>
                <a:latin typeface="Calibri" panose="020F0502020204030204" pitchFamily="34" charset="0"/>
              </a:rPr>
              <a:t>One can see that this approach is quite wasteful.</a:t>
            </a:r>
          </a:p>
          <a:p>
            <a:pPr marL="0" indent="0" algn="l">
              <a:buNone/>
            </a:pPr>
            <a:endParaRPr lang="en-GB" sz="3100" b="0" i="0" u="none" strike="noStrike" baseline="0" dirty="0">
              <a:solidFill>
                <a:srgbClr val="000000"/>
              </a:solidFill>
              <a:latin typeface="Calibri" panose="020F0502020204030204" pitchFamily="34" charset="0"/>
            </a:endParaRPr>
          </a:p>
          <a:p>
            <a:pPr marL="0" indent="0" algn="l">
              <a:buNone/>
            </a:pPr>
            <a:r>
              <a:rPr lang="en-GB" sz="3100" b="1" i="0" u="none" strike="noStrike" baseline="0" dirty="0">
                <a:solidFill>
                  <a:srgbClr val="000000"/>
                </a:solidFill>
                <a:latin typeface="Calibri-Bold"/>
              </a:rPr>
              <a:t>2.     Packed binary coded decimal</a:t>
            </a:r>
          </a:p>
          <a:p>
            <a:pPr marL="0" indent="0" algn="l">
              <a:buNone/>
            </a:pPr>
            <a:r>
              <a:rPr lang="en-GB" sz="2800" b="0" i="0" u="none" strike="noStrike" baseline="0" dirty="0">
                <a:solidFill>
                  <a:srgbClr val="000000"/>
                </a:solidFill>
                <a:latin typeface="Calibri" panose="020F0502020204030204" pitchFamily="34" charset="0"/>
              </a:rPr>
              <a:t>Packed BCD stores two digits per byte. Packed decimal format allows numbers to be signed, but instead of putting the sign at the beginning, the sign is stored at the end.</a:t>
            </a:r>
          </a:p>
          <a:p>
            <a:pPr marL="0" indent="0" algn="l">
              <a:buNone/>
            </a:pPr>
            <a:r>
              <a:rPr lang="en-GB" sz="2800" b="0" i="0" u="none" strike="noStrike" baseline="0" dirty="0">
                <a:solidFill>
                  <a:srgbClr val="000000"/>
                </a:solidFill>
                <a:latin typeface="Calibri" panose="020F0502020204030204" pitchFamily="34" charset="0"/>
              </a:rPr>
              <a:t>The standard values for this “sign digit” are </a:t>
            </a:r>
            <a:r>
              <a:rPr lang="en-GB" sz="2800" b="1" i="0" u="none" strike="noStrike" baseline="0" dirty="0">
                <a:solidFill>
                  <a:srgbClr val="000000"/>
                </a:solidFill>
                <a:latin typeface="Calibri-Bold"/>
              </a:rPr>
              <a:t>1100 </a:t>
            </a:r>
            <a:r>
              <a:rPr lang="en-GB" sz="2800" b="0" i="0" u="none" strike="noStrike" baseline="0" dirty="0">
                <a:solidFill>
                  <a:srgbClr val="000000"/>
                </a:solidFill>
                <a:latin typeface="Calibri" panose="020F0502020204030204" pitchFamily="34" charset="0"/>
              </a:rPr>
              <a:t>for </a:t>
            </a:r>
            <a:r>
              <a:rPr lang="en-GB" sz="2800" b="1" i="0" u="none" strike="noStrike" baseline="0" dirty="0">
                <a:solidFill>
                  <a:srgbClr val="000000"/>
                </a:solidFill>
                <a:latin typeface="Calibri-Bold"/>
              </a:rPr>
              <a:t>+</a:t>
            </a:r>
            <a:r>
              <a:rPr lang="en-GB" sz="2800" b="0" i="0" u="none" strike="noStrike" baseline="0" dirty="0">
                <a:solidFill>
                  <a:srgbClr val="000000"/>
                </a:solidFill>
                <a:latin typeface="Calibri" panose="020F0502020204030204" pitchFamily="34" charset="0"/>
              </a:rPr>
              <a:t>, </a:t>
            </a:r>
            <a:r>
              <a:rPr lang="en-GB" sz="2800" b="0" i="0" u="none" strike="noStrike" baseline="0" dirty="0">
                <a:solidFill>
                  <a:srgbClr val="FF0000"/>
                </a:solidFill>
                <a:latin typeface="Calibri" panose="020F0502020204030204" pitchFamily="34" charset="0"/>
              </a:rPr>
              <a:t>1101 </a:t>
            </a:r>
            <a:r>
              <a:rPr lang="en-GB" sz="2800" b="0" i="0" u="none" strike="noStrike" baseline="0" dirty="0">
                <a:solidFill>
                  <a:srgbClr val="000000"/>
                </a:solidFill>
                <a:latin typeface="Calibri" panose="020F0502020204030204" pitchFamily="34" charset="0"/>
              </a:rPr>
              <a:t>for </a:t>
            </a:r>
            <a:r>
              <a:rPr lang="en-GB" sz="2800" b="0" i="0" u="none" strike="noStrike" baseline="0" dirty="0">
                <a:solidFill>
                  <a:srgbClr val="FF0000"/>
                </a:solidFill>
                <a:latin typeface="Calibri" panose="020F0502020204030204" pitchFamily="34" charset="0"/>
              </a:rPr>
              <a:t>–</a:t>
            </a:r>
            <a:r>
              <a:rPr lang="en-GB" sz="2800" b="0" i="0" u="none" strike="noStrike" baseline="0" dirty="0">
                <a:solidFill>
                  <a:srgbClr val="000000"/>
                </a:solidFill>
                <a:latin typeface="Calibri" panose="020F0502020204030204" pitchFamily="34" charset="0"/>
              </a:rPr>
              <a:t>, and </a:t>
            </a:r>
            <a:r>
              <a:rPr lang="en-GB" sz="2800" b="1" i="0" u="none" strike="noStrike" baseline="0" dirty="0">
                <a:solidFill>
                  <a:srgbClr val="000000"/>
                </a:solidFill>
                <a:latin typeface="Calibri-Bold"/>
              </a:rPr>
              <a:t>1111 </a:t>
            </a:r>
            <a:r>
              <a:rPr lang="en-GB" sz="2800" b="0" i="0" u="none" strike="noStrike" baseline="0" dirty="0">
                <a:solidFill>
                  <a:srgbClr val="000000"/>
                </a:solidFill>
                <a:latin typeface="Calibri" panose="020F0502020204030204" pitchFamily="34" charset="0"/>
              </a:rPr>
              <a:t>to indicate that the value is </a:t>
            </a:r>
            <a:r>
              <a:rPr lang="en-GB" sz="2800" b="1" i="0" u="none" strike="noStrike" baseline="0" dirty="0">
                <a:solidFill>
                  <a:srgbClr val="000000"/>
                </a:solidFill>
                <a:latin typeface="Calibri-Bold"/>
              </a:rPr>
              <a:t>unsigned</a:t>
            </a:r>
            <a:r>
              <a:rPr lang="en-GB" sz="2800" b="0" i="0" u="none" strike="noStrike" baseline="0" dirty="0">
                <a:solidFill>
                  <a:srgbClr val="000000"/>
                </a:solidFill>
                <a:latin typeface="Calibri" panose="020F0502020204030204" pitchFamily="34" charset="0"/>
              </a:rPr>
              <a:t>. Using packed decimal format, +251 would be stored as</a:t>
            </a:r>
          </a:p>
          <a:p>
            <a:pPr marL="0" indent="0" algn="l">
              <a:buNone/>
            </a:pPr>
            <a:r>
              <a:rPr lang="en-GB" sz="2800" b="0" i="0" u="none" strike="noStrike" baseline="0" dirty="0">
                <a:solidFill>
                  <a:srgbClr val="000000"/>
                </a:solidFill>
                <a:latin typeface="Calibri" panose="020F0502020204030204" pitchFamily="34" charset="0"/>
              </a:rPr>
              <a:t>00100101 00011100, -251 would be stored as 00100101 00011101.</a:t>
            </a:r>
          </a:p>
        </p:txBody>
      </p:sp>
    </p:spTree>
    <p:extLst>
      <p:ext uri="{BB962C8B-B14F-4D97-AF65-F5344CB8AC3E}">
        <p14:creationId xmlns:p14="http://schemas.microsoft.com/office/powerpoint/2010/main" val="1673343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37FAA-4213-C5D7-06BE-9114E44B42C1}"/>
              </a:ext>
            </a:extLst>
          </p:cNvPr>
          <p:cNvSpPr>
            <a:spLocks noGrp="1"/>
          </p:cNvSpPr>
          <p:nvPr>
            <p:ph type="title"/>
          </p:nvPr>
        </p:nvSpPr>
        <p:spPr/>
        <p:txBody>
          <a:bodyPr>
            <a:normAutofit/>
          </a:bodyPr>
          <a:lstStyle/>
          <a:p>
            <a:r>
              <a:rPr lang="en-GB" b="1" i="0" u="none" strike="noStrike" baseline="0" dirty="0">
                <a:solidFill>
                  <a:srgbClr val="000000"/>
                </a:solidFill>
              </a:rPr>
              <a:t>Packed Binary Coded Decimal (Packed-BCD)</a:t>
            </a:r>
            <a:br>
              <a:rPr lang="en-GB" b="1" i="0" u="none" strike="noStrike" baseline="0" dirty="0">
                <a:solidFill>
                  <a:srgbClr val="000000"/>
                </a:solidFill>
              </a:rPr>
            </a:br>
            <a:endParaRPr lang="en-GB" dirty="0"/>
          </a:p>
        </p:txBody>
      </p:sp>
      <p:pic>
        <p:nvPicPr>
          <p:cNvPr id="4" name="Content Placeholder 3">
            <a:extLst>
              <a:ext uri="{FF2B5EF4-FFF2-40B4-BE49-F238E27FC236}">
                <a16:creationId xmlns:a16="http://schemas.microsoft.com/office/drawing/2014/main" id="{DC0D8825-8566-CD8C-E0C9-7854263061EA}"/>
              </a:ext>
            </a:extLst>
          </p:cNvPr>
          <p:cNvPicPr>
            <a:picLocks noGrp="1" noChangeAspect="1"/>
          </p:cNvPicPr>
          <p:nvPr>
            <p:ph idx="1"/>
          </p:nvPr>
        </p:nvPicPr>
        <p:blipFill rotWithShape="1">
          <a:blip r:embed="rId2"/>
          <a:srcRect l="32156" t="31070" r="51321" b="46035"/>
          <a:stretch/>
        </p:blipFill>
        <p:spPr bwMode="auto">
          <a:xfrm>
            <a:off x="1859426" y="1215854"/>
            <a:ext cx="7126740" cy="527702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1423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5AF41-A625-797D-F69A-BEC97B97EC04}"/>
              </a:ext>
            </a:extLst>
          </p:cNvPr>
          <p:cNvSpPr>
            <a:spLocks noGrp="1"/>
          </p:cNvSpPr>
          <p:nvPr>
            <p:ph type="title"/>
          </p:nvPr>
        </p:nvSpPr>
        <p:spPr/>
        <p:txBody>
          <a:bodyPr>
            <a:normAutofit/>
          </a:bodyPr>
          <a:lstStyle/>
          <a:p>
            <a:r>
              <a:rPr lang="en-GB" sz="3200" b="1" i="0" u="none" strike="noStrike" baseline="0" dirty="0"/>
              <a:t>Classes of Computing Applications and Their Characteristics</a:t>
            </a:r>
            <a:endParaRPr lang="en-GB" sz="3200" b="1" dirty="0"/>
          </a:p>
        </p:txBody>
      </p:sp>
      <p:sp>
        <p:nvSpPr>
          <p:cNvPr id="3" name="Content Placeholder 2">
            <a:extLst>
              <a:ext uri="{FF2B5EF4-FFF2-40B4-BE49-F238E27FC236}">
                <a16:creationId xmlns:a16="http://schemas.microsoft.com/office/drawing/2014/main" id="{735B418D-FDC4-2764-60C2-613F53BEFDD0}"/>
              </a:ext>
            </a:extLst>
          </p:cNvPr>
          <p:cNvSpPr>
            <a:spLocks noGrp="1"/>
          </p:cNvSpPr>
          <p:nvPr>
            <p:ph idx="1"/>
          </p:nvPr>
        </p:nvSpPr>
        <p:spPr/>
        <p:txBody>
          <a:bodyPr>
            <a:normAutofit/>
          </a:bodyPr>
          <a:lstStyle/>
          <a:p>
            <a:pPr algn="l"/>
            <a:r>
              <a:rPr lang="en-GB" sz="1800" b="1" i="0" u="none" strike="noStrike" baseline="0" dirty="0">
                <a:latin typeface="MinionPro-Bold"/>
              </a:rPr>
              <a:t>Supercomputers</a:t>
            </a:r>
          </a:p>
          <a:p>
            <a:pPr marL="0" indent="0" algn="l">
              <a:buNone/>
            </a:pPr>
            <a:r>
              <a:rPr lang="en-GB" sz="1800" b="0" i="0" u="none" strike="noStrike" baseline="0" dirty="0">
                <a:solidFill>
                  <a:srgbClr val="000000"/>
                </a:solidFill>
                <a:latin typeface="MinionPro-Regular"/>
              </a:rPr>
              <a:t>	- consist of tens of thousands of processors and many </a:t>
            </a:r>
            <a:r>
              <a:rPr lang="en-GB" sz="1800" b="1" i="0" u="none" strike="noStrike" baseline="0" dirty="0">
                <a:latin typeface="MinionPro-Bold"/>
              </a:rPr>
              <a:t>terabytes </a:t>
            </a:r>
            <a:r>
              <a:rPr lang="en-GB" sz="1800" b="0" i="0" u="none" strike="noStrike" baseline="0" dirty="0">
                <a:solidFill>
                  <a:srgbClr val="000000"/>
                </a:solidFill>
                <a:latin typeface="MinionPro-Regular"/>
              </a:rPr>
              <a:t>of memory</a:t>
            </a:r>
          </a:p>
          <a:p>
            <a:pPr marL="0" indent="0" algn="l">
              <a:buNone/>
            </a:pPr>
            <a:r>
              <a:rPr lang="en-GB" sz="1800" b="0" i="0" u="none" strike="noStrike" baseline="0" dirty="0">
                <a:solidFill>
                  <a:srgbClr val="000000"/>
                </a:solidFill>
                <a:latin typeface="MinionPro-Regular"/>
              </a:rPr>
              <a:t>	- expensive</a:t>
            </a:r>
          </a:p>
          <a:p>
            <a:pPr marL="0" indent="0" algn="l">
              <a:buNone/>
            </a:pPr>
            <a:r>
              <a:rPr lang="en-GB" sz="1800" b="0" i="0" u="none" strike="noStrike" baseline="0" dirty="0">
                <a:solidFill>
                  <a:srgbClr val="000000"/>
                </a:solidFill>
                <a:latin typeface="MinionPro-Regular"/>
              </a:rPr>
              <a:t>	- used for high-end scientific and engineering calculations, large scale problems</a:t>
            </a:r>
          </a:p>
          <a:p>
            <a:pPr algn="l"/>
            <a:r>
              <a:rPr lang="en-GB" sz="1800" b="1" i="0" u="none" strike="noStrike" baseline="0" dirty="0">
                <a:latin typeface="MinionPro-Bold"/>
              </a:rPr>
              <a:t>Embedded computers </a:t>
            </a:r>
          </a:p>
          <a:p>
            <a:pPr marL="0" indent="0" algn="l">
              <a:buNone/>
            </a:pPr>
            <a:r>
              <a:rPr lang="en-GB" sz="1800" b="1" dirty="0">
                <a:solidFill>
                  <a:srgbClr val="000000"/>
                </a:solidFill>
                <a:latin typeface="MinionPro-Bold"/>
              </a:rPr>
              <a:t>	- </a:t>
            </a:r>
            <a:r>
              <a:rPr lang="en-GB" sz="1800" b="0" i="0" u="none" strike="noStrike" baseline="0" dirty="0">
                <a:solidFill>
                  <a:srgbClr val="000000"/>
                </a:solidFill>
                <a:latin typeface="MinionPro-Regular"/>
              </a:rPr>
              <a:t>largest class of computers and span the widest range of applications and performance</a:t>
            </a:r>
          </a:p>
          <a:p>
            <a:pPr marL="0" indent="0" algn="l">
              <a:buNone/>
            </a:pPr>
            <a:r>
              <a:rPr lang="en-GB" sz="1800" b="0" i="0" u="none" strike="noStrike" baseline="0" dirty="0">
                <a:solidFill>
                  <a:srgbClr val="000000"/>
                </a:solidFill>
                <a:latin typeface="MinionPro-Regular"/>
              </a:rPr>
              <a:t>	- include the microprocessors found cars, television set, networks of processors that control a 	    	  modern airplane or cargo ship</a:t>
            </a:r>
          </a:p>
          <a:p>
            <a:pPr marL="0" indent="0" algn="l">
              <a:buNone/>
            </a:pPr>
            <a:r>
              <a:rPr lang="en-GB" sz="1800" dirty="0">
                <a:solidFill>
                  <a:srgbClr val="000000"/>
                </a:solidFill>
                <a:latin typeface="MinionPro-Regular"/>
              </a:rPr>
              <a:t>	- </a:t>
            </a:r>
            <a:r>
              <a:rPr lang="en-GB" sz="1800" b="0" i="0" u="none" strike="noStrike" baseline="0" dirty="0">
                <a:solidFill>
                  <a:srgbClr val="000000"/>
                </a:solidFill>
                <a:latin typeface="MinionPro-Regular"/>
              </a:rPr>
              <a:t>computing systems are designed to run one application or one set of related</a:t>
            </a:r>
          </a:p>
          <a:p>
            <a:pPr marL="0" indent="0" algn="l">
              <a:buNone/>
            </a:pPr>
            <a:r>
              <a:rPr lang="en-GB" sz="1800" b="0" i="0" u="none" strike="noStrike" baseline="0" dirty="0">
                <a:solidFill>
                  <a:srgbClr val="000000"/>
                </a:solidFill>
                <a:latin typeface="MinionPro-Regular"/>
              </a:rPr>
              <a:t>	- integrated with the hardware, delivered as a single system</a:t>
            </a:r>
            <a:endParaRPr lang="en-GB" dirty="0"/>
          </a:p>
        </p:txBody>
      </p:sp>
    </p:spTree>
    <p:extLst>
      <p:ext uri="{BB962C8B-B14F-4D97-AF65-F5344CB8AC3E}">
        <p14:creationId xmlns:p14="http://schemas.microsoft.com/office/powerpoint/2010/main" val="36516138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2090D-E166-EC94-2BBF-A6D8362C31A7}"/>
              </a:ext>
            </a:extLst>
          </p:cNvPr>
          <p:cNvSpPr>
            <a:spLocks noGrp="1"/>
          </p:cNvSpPr>
          <p:nvPr>
            <p:ph type="title"/>
          </p:nvPr>
        </p:nvSpPr>
        <p:spPr/>
        <p:txBody>
          <a:bodyPr>
            <a:normAutofit/>
          </a:bodyPr>
          <a:lstStyle/>
          <a:p>
            <a:pPr algn="ctr"/>
            <a:r>
              <a:rPr lang="en-GB" b="1" i="0" u="none" strike="noStrike" baseline="0" dirty="0">
                <a:solidFill>
                  <a:srgbClr val="000000"/>
                </a:solidFill>
              </a:rPr>
              <a:t>Packed Binary Coded Decimal (Packed - BCD)</a:t>
            </a:r>
            <a:br>
              <a:rPr lang="en-GB" b="1" i="0" u="none" strike="noStrike" baseline="0" dirty="0">
                <a:solidFill>
                  <a:srgbClr val="000000"/>
                </a:solidFill>
              </a:rPr>
            </a:br>
            <a:endParaRPr lang="en-GB" dirty="0"/>
          </a:p>
        </p:txBody>
      </p:sp>
      <p:pic>
        <p:nvPicPr>
          <p:cNvPr id="5" name="Content Placeholder 4">
            <a:extLst>
              <a:ext uri="{FF2B5EF4-FFF2-40B4-BE49-F238E27FC236}">
                <a16:creationId xmlns:a16="http://schemas.microsoft.com/office/drawing/2014/main" id="{759D71C3-6006-4784-9D06-199DE5CFE1F0}"/>
              </a:ext>
            </a:extLst>
          </p:cNvPr>
          <p:cNvPicPr>
            <a:picLocks noGrp="1" noChangeAspect="1"/>
          </p:cNvPicPr>
          <p:nvPr>
            <p:ph idx="1"/>
          </p:nvPr>
        </p:nvPicPr>
        <p:blipFill>
          <a:blip r:embed="rId2"/>
          <a:stretch>
            <a:fillRect/>
          </a:stretch>
        </p:blipFill>
        <p:spPr>
          <a:xfrm>
            <a:off x="1767547" y="1492571"/>
            <a:ext cx="8082267" cy="4684391"/>
          </a:xfrm>
        </p:spPr>
      </p:pic>
    </p:spTree>
    <p:extLst>
      <p:ext uri="{BB962C8B-B14F-4D97-AF65-F5344CB8AC3E}">
        <p14:creationId xmlns:p14="http://schemas.microsoft.com/office/powerpoint/2010/main" val="2582472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BA2B6-3E8D-33B2-9904-153699DEF830}"/>
              </a:ext>
            </a:extLst>
          </p:cNvPr>
          <p:cNvSpPr>
            <a:spLocks noGrp="1"/>
          </p:cNvSpPr>
          <p:nvPr>
            <p:ph type="title"/>
          </p:nvPr>
        </p:nvSpPr>
        <p:spPr/>
        <p:txBody>
          <a:bodyPr>
            <a:normAutofit/>
          </a:bodyPr>
          <a:lstStyle/>
          <a:p>
            <a:r>
              <a:rPr lang="en-GB" sz="3200" b="1" i="0" u="none" strike="noStrike" baseline="0" dirty="0"/>
              <a:t>Classes of Computing Applications and Their Characteristics</a:t>
            </a:r>
            <a:endParaRPr lang="en-GB" sz="3200" dirty="0"/>
          </a:p>
        </p:txBody>
      </p:sp>
      <p:sp>
        <p:nvSpPr>
          <p:cNvPr id="3" name="Content Placeholder 2">
            <a:extLst>
              <a:ext uri="{FF2B5EF4-FFF2-40B4-BE49-F238E27FC236}">
                <a16:creationId xmlns:a16="http://schemas.microsoft.com/office/drawing/2014/main" id="{93FA663F-6D35-01C2-B911-09E1843509FA}"/>
              </a:ext>
            </a:extLst>
          </p:cNvPr>
          <p:cNvSpPr>
            <a:spLocks noGrp="1"/>
          </p:cNvSpPr>
          <p:nvPr>
            <p:ph idx="1"/>
          </p:nvPr>
        </p:nvSpPr>
        <p:spPr/>
        <p:txBody>
          <a:bodyPr>
            <a:normAutofit/>
          </a:bodyPr>
          <a:lstStyle/>
          <a:p>
            <a:pPr algn="l"/>
            <a:r>
              <a:rPr lang="en-GB" sz="1800" b="1" dirty="0">
                <a:latin typeface="MinionPro-Bold"/>
              </a:rPr>
              <a:t>P</a:t>
            </a:r>
            <a:r>
              <a:rPr lang="en-GB" sz="1800" b="1" i="0" u="none" strike="noStrike" baseline="0" dirty="0">
                <a:latin typeface="MinionPro-Bold"/>
              </a:rPr>
              <a:t>ersonal </a:t>
            </a:r>
            <a:r>
              <a:rPr lang="en-GB" sz="1800" b="1" dirty="0">
                <a:latin typeface="MinionPro-Bold"/>
              </a:rPr>
              <a:t>M</a:t>
            </a:r>
            <a:r>
              <a:rPr lang="en-GB" sz="1800" b="1" i="0" u="none" strike="noStrike" baseline="0" dirty="0">
                <a:latin typeface="MinionPro-Bold"/>
              </a:rPr>
              <a:t>obile device (PMD)</a:t>
            </a:r>
          </a:p>
          <a:p>
            <a:pPr marL="0" indent="0" algn="l">
              <a:buNone/>
            </a:pPr>
            <a:r>
              <a:rPr lang="en-GB" sz="1800" b="0" i="0" u="none" strike="noStrike" baseline="0" dirty="0">
                <a:solidFill>
                  <a:srgbClr val="000000"/>
                </a:solidFill>
                <a:latin typeface="MinionPro-Regular"/>
              </a:rPr>
              <a:t>	- PMDs are battery operated with wireless</a:t>
            </a:r>
          </a:p>
          <a:p>
            <a:pPr marL="0" indent="0" algn="l">
              <a:buNone/>
            </a:pPr>
            <a:r>
              <a:rPr lang="en-GB" sz="1800" b="0" i="0" u="none" strike="noStrike" baseline="0" dirty="0">
                <a:solidFill>
                  <a:srgbClr val="000000"/>
                </a:solidFill>
                <a:latin typeface="MinionPro-Regular"/>
              </a:rPr>
              <a:t>	- Connectivity to the Internet and typically costly</a:t>
            </a:r>
          </a:p>
          <a:p>
            <a:pPr marL="0" indent="0" algn="l">
              <a:buNone/>
            </a:pPr>
            <a:r>
              <a:rPr lang="en-GB" sz="1800" b="0" i="0" u="none" strike="noStrike" baseline="0" dirty="0">
                <a:solidFill>
                  <a:srgbClr val="000000"/>
                </a:solidFill>
                <a:latin typeface="MinionPro-Regular"/>
              </a:rPr>
              <a:t>	- Users can download soft ware (“apps”) to run on them</a:t>
            </a:r>
          </a:p>
          <a:p>
            <a:pPr marL="0" indent="0" algn="l">
              <a:buNone/>
            </a:pPr>
            <a:r>
              <a:rPr lang="en-GB" sz="1800" b="0" i="0" u="none" strike="noStrike" baseline="0" dirty="0">
                <a:solidFill>
                  <a:srgbClr val="000000"/>
                </a:solidFill>
                <a:latin typeface="MinionPro-Regular"/>
              </a:rPr>
              <a:t>	- Unlike PCs, they no longer have a keyboard and mouse, and are more likely to rely on a touch-	       	   sensitive screen or even speech input. </a:t>
            </a:r>
          </a:p>
          <a:p>
            <a:pPr marL="0" indent="0" algn="l">
              <a:buNone/>
            </a:pPr>
            <a:r>
              <a:rPr lang="en-GB" sz="1800" b="0" i="0" u="none" strike="noStrike" baseline="0" dirty="0">
                <a:solidFill>
                  <a:srgbClr val="000000"/>
                </a:solidFill>
                <a:latin typeface="MinionPro-Regular"/>
              </a:rPr>
              <a:t>	- Today’s PMD is a smart phone or a tablet computer or in future may include electronic glasses</a:t>
            </a:r>
          </a:p>
          <a:p>
            <a:r>
              <a:rPr lang="en-GB" sz="1800" b="0" i="0" u="none" strike="noStrike" baseline="0" dirty="0">
                <a:solidFill>
                  <a:srgbClr val="000000"/>
                </a:solidFill>
                <a:latin typeface="MinionPro-Regular"/>
              </a:rPr>
              <a:t> </a:t>
            </a:r>
            <a:r>
              <a:rPr lang="en-GB" sz="1800" b="1" i="0" u="none" strike="noStrike" baseline="0" dirty="0">
                <a:latin typeface="MinionPro-Bold"/>
              </a:rPr>
              <a:t>Cloud Computing</a:t>
            </a:r>
            <a:endParaRPr lang="en-GB" sz="1800" b="0" i="0" u="none" strike="noStrike" baseline="0" dirty="0">
              <a:latin typeface="MinionPro-Regular"/>
            </a:endParaRPr>
          </a:p>
          <a:p>
            <a:pPr marL="0" indent="0" algn="l">
              <a:buNone/>
            </a:pPr>
            <a:r>
              <a:rPr lang="en-GB" sz="1800" b="0" i="0" u="none" strike="noStrike" baseline="0" dirty="0">
                <a:solidFill>
                  <a:srgbClr val="000000"/>
                </a:solidFill>
                <a:latin typeface="MinionPro-Regular"/>
              </a:rPr>
              <a:t>	- Giant data centres that are now known as </a:t>
            </a:r>
            <a:r>
              <a:rPr lang="en-GB" sz="1800" b="0" i="1" u="none" strike="noStrike" baseline="0" dirty="0">
                <a:solidFill>
                  <a:srgbClr val="000000"/>
                </a:solidFill>
                <a:latin typeface="MinionPro-It"/>
              </a:rPr>
              <a:t>Warehouse Scale Computers </a:t>
            </a:r>
            <a:r>
              <a:rPr lang="en-GB" sz="1800" b="0" i="0" u="none" strike="noStrike" baseline="0" dirty="0">
                <a:solidFill>
                  <a:srgbClr val="000000"/>
                </a:solidFill>
                <a:latin typeface="MinionPro-Regular"/>
              </a:rPr>
              <a:t>(WSCs)</a:t>
            </a:r>
          </a:p>
          <a:p>
            <a:pPr marL="0" indent="0" algn="l">
              <a:buNone/>
            </a:pPr>
            <a:r>
              <a:rPr lang="en-GB" sz="1800" b="0" i="0" u="none" strike="noStrike" baseline="0" dirty="0">
                <a:solidFill>
                  <a:srgbClr val="000000"/>
                </a:solidFill>
                <a:latin typeface="MinionPro-Regular"/>
              </a:rPr>
              <a:t>	- Companies like Amazon and Google build these WSCs containing 100,000 servers</a:t>
            </a:r>
          </a:p>
          <a:p>
            <a:pPr marL="0" indent="0" algn="l">
              <a:buNone/>
            </a:pPr>
            <a:r>
              <a:rPr lang="en-GB" sz="1800" b="0" i="0" u="none" strike="noStrike" baseline="0" dirty="0">
                <a:solidFill>
                  <a:srgbClr val="000000"/>
                </a:solidFill>
                <a:latin typeface="MinionPro-Regular"/>
              </a:rPr>
              <a:t>	- Companies rent portions of them so that they can provide software services (</a:t>
            </a:r>
            <a:r>
              <a:rPr lang="en-GB" sz="1800" b="1" i="0" u="none" strike="noStrike" baseline="0" dirty="0">
                <a:latin typeface="MinionPro-Bold"/>
              </a:rPr>
              <a:t>Soft ware as a Service 	</a:t>
            </a:r>
            <a:r>
              <a:rPr lang="en-GB" sz="1800" b="1" dirty="0">
                <a:latin typeface="MinionPro-Bold"/>
              </a:rPr>
              <a:t>  </a:t>
            </a:r>
            <a:r>
              <a:rPr lang="en-GB" sz="1800" b="1" i="0" u="none" strike="noStrike" baseline="0" dirty="0">
                <a:latin typeface="MinionPro-Bold"/>
              </a:rPr>
              <a:t>(SaaS)) </a:t>
            </a:r>
            <a:r>
              <a:rPr lang="en-GB" sz="1800" b="0" i="0" u="none" strike="noStrike" baseline="0" dirty="0">
                <a:solidFill>
                  <a:srgbClr val="000000"/>
                </a:solidFill>
                <a:latin typeface="MinionPro-Regular"/>
              </a:rPr>
              <a:t>to PMDs </a:t>
            </a:r>
          </a:p>
        </p:txBody>
      </p:sp>
    </p:spTree>
    <p:extLst>
      <p:ext uri="{BB962C8B-B14F-4D97-AF65-F5344CB8AC3E}">
        <p14:creationId xmlns:p14="http://schemas.microsoft.com/office/powerpoint/2010/main" val="30084059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F31FB-520D-DEF0-52E8-176B665B1364}"/>
              </a:ext>
            </a:extLst>
          </p:cNvPr>
          <p:cNvSpPr>
            <a:spLocks noGrp="1"/>
          </p:cNvSpPr>
          <p:nvPr>
            <p:ph type="title"/>
          </p:nvPr>
        </p:nvSpPr>
        <p:spPr/>
        <p:txBody>
          <a:bodyPr>
            <a:normAutofit/>
          </a:bodyPr>
          <a:lstStyle/>
          <a:p>
            <a:r>
              <a:rPr lang="en-GB" sz="4000" b="1" dirty="0"/>
              <a:t>8 Great Ideas Produced by Computer Architects</a:t>
            </a:r>
          </a:p>
        </p:txBody>
      </p:sp>
      <p:sp>
        <p:nvSpPr>
          <p:cNvPr id="3" name="Content Placeholder 2">
            <a:extLst>
              <a:ext uri="{FF2B5EF4-FFF2-40B4-BE49-F238E27FC236}">
                <a16:creationId xmlns:a16="http://schemas.microsoft.com/office/drawing/2014/main" id="{41AB293C-9343-7D2C-4E00-7F8208933386}"/>
              </a:ext>
            </a:extLst>
          </p:cNvPr>
          <p:cNvSpPr>
            <a:spLocks noGrp="1"/>
          </p:cNvSpPr>
          <p:nvPr>
            <p:ph idx="1"/>
          </p:nvPr>
        </p:nvSpPr>
        <p:spPr/>
        <p:txBody>
          <a:bodyPr>
            <a:normAutofit/>
          </a:bodyPr>
          <a:lstStyle/>
          <a:p>
            <a:pPr marL="342900" indent="-342900">
              <a:buFont typeface="+mj-lt"/>
              <a:buAutoNum type="arabicPeriod"/>
            </a:pPr>
            <a:r>
              <a:rPr lang="en-GB" sz="2000" b="1" dirty="0">
                <a:effectLst/>
                <a:latin typeface="ITCFranklinGothicStd-Hvy"/>
                <a:ea typeface="Calibri" panose="020F0502020204030204" pitchFamily="34" charset="0"/>
                <a:cs typeface="ITCFranklinGothicStd-Hvy"/>
              </a:rPr>
              <a:t>Design for Moore’s Law</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sz="1800" dirty="0">
                <a:latin typeface="MinionPro-Regular"/>
                <a:ea typeface="Calibri" panose="020F0502020204030204" pitchFamily="34" charset="0"/>
                <a:cs typeface="MinionPro-Regular"/>
              </a:rPr>
              <a:t>	- C</a:t>
            </a:r>
            <a:r>
              <a:rPr lang="en-GB" sz="1800" dirty="0">
                <a:effectLst/>
                <a:latin typeface="MinionPro-Regular"/>
                <a:ea typeface="Calibri" panose="020F0502020204030204" pitchFamily="34" charset="0"/>
                <a:cs typeface="MinionPro-Regular"/>
              </a:rPr>
              <a:t>onstant for computer designers is rapid change, driven largely by </a:t>
            </a:r>
            <a:r>
              <a:rPr lang="en-GB" sz="1800" b="1" dirty="0">
                <a:effectLst/>
                <a:latin typeface="MinionPro-Bold"/>
                <a:ea typeface="Calibri" panose="020F0502020204030204" pitchFamily="34" charset="0"/>
                <a:cs typeface="MinionPro-Bold"/>
              </a:rPr>
              <a:t>Moore’s Law</a:t>
            </a:r>
            <a:r>
              <a:rPr lang="en-GB" sz="1800" dirty="0">
                <a:effectLst/>
                <a:latin typeface="MinionPro-Regular"/>
                <a:ea typeface="Calibri" panose="020F0502020204030204" pitchFamily="34" charset="0"/>
                <a:cs typeface="MinionPro-Regular"/>
              </a:rPr>
              <a:t>. </a:t>
            </a:r>
          </a:p>
          <a:p>
            <a:pPr marL="0" indent="0">
              <a:lnSpc>
                <a:spcPct val="107000"/>
              </a:lnSpc>
              <a:spcAft>
                <a:spcPts val="800"/>
              </a:spcAft>
              <a:buNone/>
            </a:pPr>
            <a:r>
              <a:rPr lang="en-GB" sz="1800" dirty="0">
                <a:latin typeface="MinionPro-Regular"/>
                <a:ea typeface="Calibri" panose="020F0502020204030204" pitchFamily="34" charset="0"/>
                <a:cs typeface="MinionPro-Regular"/>
              </a:rPr>
              <a:t>Moore’s Law states t</a:t>
            </a:r>
            <a:r>
              <a:rPr lang="en-GB" sz="1800" dirty="0">
                <a:effectLst/>
                <a:latin typeface="MinionPro-Regular"/>
                <a:ea typeface="Calibri" panose="020F0502020204030204" pitchFamily="34" charset="0"/>
                <a:cs typeface="MinionPro-Regular"/>
              </a:rPr>
              <a:t>hat:  “</a:t>
            </a:r>
            <a:r>
              <a:rPr lang="en-GB" sz="1800" b="1" dirty="0">
                <a:effectLst/>
                <a:latin typeface="MinionPro-Regular"/>
                <a:ea typeface="Calibri" panose="020F0502020204030204" pitchFamily="34" charset="0"/>
                <a:cs typeface="MinionPro-Regular"/>
              </a:rPr>
              <a:t>Integrated circuit (IC) resources double every 18–24 months.</a:t>
            </a:r>
            <a:r>
              <a:rPr lang="en-GB" sz="1800" dirty="0">
                <a:effectLst/>
                <a:latin typeface="MinionPro-Regular"/>
                <a:ea typeface="Calibri" panose="020F0502020204030204" pitchFamily="34" charset="0"/>
                <a:cs typeface="MinionPro-Regular"/>
              </a:rPr>
              <a:t>”</a:t>
            </a:r>
          </a:p>
          <a:p>
            <a:pPr marL="0" indent="0">
              <a:lnSpc>
                <a:spcPct val="107000"/>
              </a:lnSpc>
              <a:spcAft>
                <a:spcPts val="800"/>
              </a:spcAft>
              <a:buNone/>
            </a:pPr>
            <a:r>
              <a:rPr lang="en-GB" sz="1800" b="1" dirty="0">
                <a:effectLst/>
                <a:latin typeface="ITCFranklinGothicStd-Hvy"/>
                <a:ea typeface="Calibri" panose="020F0502020204030204" pitchFamily="34" charset="0"/>
                <a:cs typeface="ITCFranklinGothicStd-Hvy"/>
              </a:rPr>
              <a:t>2.   </a:t>
            </a:r>
            <a:r>
              <a:rPr lang="en-GB" sz="2000" b="1" dirty="0">
                <a:effectLst/>
                <a:latin typeface="ITCFranklinGothicStd-Hvy"/>
                <a:ea typeface="Calibri" panose="020F0502020204030204" pitchFamily="34" charset="0"/>
                <a:cs typeface="ITCFranklinGothicStd-Hvy"/>
              </a:rPr>
              <a:t>Use Abstraction to Simplify Design</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sz="1800" dirty="0">
                <a:effectLst/>
                <a:latin typeface="MinionPro-Regular"/>
                <a:ea typeface="Calibri" panose="020F0502020204030204" pitchFamily="34" charset="0"/>
                <a:cs typeface="MinionPro-Regular"/>
              </a:rPr>
              <a:t>	- A major productivity technique for hardware and soft ware is to use </a:t>
            </a:r>
            <a:r>
              <a:rPr lang="en-GB" sz="1800" b="1" dirty="0">
                <a:effectLst/>
                <a:latin typeface="MinionPro-Bold"/>
                <a:ea typeface="Calibri" panose="020F0502020204030204" pitchFamily="34" charset="0"/>
                <a:cs typeface="MinionPro-Bold"/>
              </a:rPr>
              <a:t>abstractions (quality of dealing 	  with ideas rather than events) </a:t>
            </a:r>
            <a:r>
              <a:rPr lang="en-GB" sz="1800" dirty="0">
                <a:effectLst/>
                <a:latin typeface="MinionPro-Regular"/>
                <a:ea typeface="Calibri" panose="020F0502020204030204" pitchFamily="34" charset="0"/>
                <a:cs typeface="MinionPro-Regular"/>
              </a:rPr>
              <a:t>to represent the design at different levels of representation</a:t>
            </a:r>
          </a:p>
          <a:p>
            <a:pPr marL="0" indent="0">
              <a:lnSpc>
                <a:spcPct val="107000"/>
              </a:lnSpc>
              <a:spcAft>
                <a:spcPts val="800"/>
              </a:spcAft>
              <a:buNone/>
            </a:pPr>
            <a:r>
              <a:rPr lang="en-GB" sz="1800" b="1" dirty="0">
                <a:latin typeface="MinionPro-Regular"/>
                <a:ea typeface="Calibri" panose="020F0502020204030204" pitchFamily="34" charset="0"/>
              </a:rPr>
              <a:t>3.   </a:t>
            </a:r>
            <a:r>
              <a:rPr lang="en-GB" sz="2000" b="1" dirty="0">
                <a:effectLst/>
                <a:latin typeface="ITCFranklinGothicStd-Hvy"/>
                <a:ea typeface="Calibri" panose="020F0502020204030204" pitchFamily="34" charset="0"/>
                <a:cs typeface="ITCFranklinGothicStd-Hvy"/>
              </a:rPr>
              <a:t>Make the Common Case Fast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sz="1800" dirty="0">
                <a:effectLst/>
                <a:latin typeface="MinionPro-Regular"/>
                <a:ea typeface="Calibri" panose="020F0502020204030204" pitchFamily="34" charset="0"/>
                <a:cs typeface="MinionPro-Regular"/>
              </a:rPr>
              <a:t>	- Making the </a:t>
            </a:r>
            <a:r>
              <a:rPr lang="en-GB" sz="1800" b="1" dirty="0">
                <a:effectLst/>
                <a:latin typeface="MinionPro-Bold"/>
                <a:ea typeface="Calibri" panose="020F0502020204030204" pitchFamily="34" charset="0"/>
                <a:cs typeface="MinionPro-Bold"/>
              </a:rPr>
              <a:t>common case fast </a:t>
            </a:r>
            <a:r>
              <a:rPr lang="en-GB" sz="1800" dirty="0">
                <a:effectLst/>
                <a:latin typeface="MinionPro-Regular"/>
                <a:ea typeface="Calibri" panose="020F0502020204030204" pitchFamily="34" charset="0"/>
                <a:cs typeface="MinionPro-Regular"/>
              </a:rPr>
              <a:t>will tend to enhance performance better than optimizing the </a:t>
            </a:r>
            <a:r>
              <a:rPr lang="en-GB" sz="1800" b="1" dirty="0">
                <a:effectLst/>
                <a:latin typeface="MinionPro-Regular"/>
                <a:ea typeface="Calibri" panose="020F0502020204030204" pitchFamily="34" charset="0"/>
                <a:cs typeface="MinionPro-Regular"/>
              </a:rPr>
              <a:t>rare   case</a:t>
            </a:r>
            <a:r>
              <a:rPr lang="en-GB" sz="1800" dirty="0">
                <a:effectLst/>
                <a:latin typeface="MinionPro-Regular"/>
                <a:ea typeface="Calibri" panose="020F0502020204030204" pitchFamily="34" charset="0"/>
                <a:cs typeface="MinionPro-Regular"/>
              </a:rPr>
              <a:t>. Ironically, the common case is often simpler than the rare case and hence is often easier to enhance. </a:t>
            </a:r>
            <a:endParaRPr lang="en-GB" dirty="0"/>
          </a:p>
        </p:txBody>
      </p:sp>
    </p:spTree>
    <p:extLst>
      <p:ext uri="{BB962C8B-B14F-4D97-AF65-F5344CB8AC3E}">
        <p14:creationId xmlns:p14="http://schemas.microsoft.com/office/powerpoint/2010/main" val="956307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3DB96-4925-7141-F7D0-53307D85D73F}"/>
              </a:ext>
            </a:extLst>
          </p:cNvPr>
          <p:cNvSpPr>
            <a:spLocks noGrp="1"/>
          </p:cNvSpPr>
          <p:nvPr>
            <p:ph type="title"/>
          </p:nvPr>
        </p:nvSpPr>
        <p:spPr/>
        <p:txBody>
          <a:bodyPr>
            <a:normAutofit/>
          </a:bodyPr>
          <a:lstStyle/>
          <a:p>
            <a:r>
              <a:rPr lang="en-GB" sz="4000" b="1" dirty="0"/>
              <a:t>8 Great Ideas Produced by Computer Architects</a:t>
            </a:r>
            <a:endParaRPr lang="en-GB" sz="4000" dirty="0"/>
          </a:p>
        </p:txBody>
      </p:sp>
      <p:sp>
        <p:nvSpPr>
          <p:cNvPr id="3" name="Content Placeholder 2">
            <a:extLst>
              <a:ext uri="{FF2B5EF4-FFF2-40B4-BE49-F238E27FC236}">
                <a16:creationId xmlns:a16="http://schemas.microsoft.com/office/drawing/2014/main" id="{646EE670-235E-F90C-6AA7-7071F5959F0E}"/>
              </a:ext>
            </a:extLst>
          </p:cNvPr>
          <p:cNvSpPr>
            <a:spLocks noGrp="1"/>
          </p:cNvSpPr>
          <p:nvPr>
            <p:ph idx="1"/>
          </p:nvPr>
        </p:nvSpPr>
        <p:spPr/>
        <p:txBody>
          <a:bodyPr>
            <a:normAutofit/>
          </a:bodyPr>
          <a:lstStyle/>
          <a:p>
            <a:pPr marL="0" indent="0">
              <a:lnSpc>
                <a:spcPct val="107000"/>
              </a:lnSpc>
              <a:spcAft>
                <a:spcPts val="800"/>
              </a:spcAft>
              <a:buNone/>
            </a:pPr>
            <a:r>
              <a:rPr lang="en-GB" sz="1800" b="1" dirty="0">
                <a:effectLst/>
                <a:latin typeface="ITCFranklinGothicStd-Hvy"/>
                <a:ea typeface="Calibri" panose="020F0502020204030204" pitchFamily="34" charset="0"/>
                <a:cs typeface="ITCFranklinGothicStd-Hvy"/>
              </a:rPr>
              <a:t>4.    </a:t>
            </a:r>
            <a:r>
              <a:rPr lang="en-GB" sz="2000" b="1" dirty="0">
                <a:effectLst/>
                <a:latin typeface="ITCFranklinGothicStd-Hvy"/>
                <a:ea typeface="Calibri" panose="020F0502020204030204" pitchFamily="34" charset="0"/>
                <a:cs typeface="ITCFranklinGothicStd-Hvy"/>
              </a:rPr>
              <a:t>Performance via Pipelining</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sz="1800" dirty="0">
                <a:effectLst/>
                <a:latin typeface="MinionPro-Regular"/>
                <a:ea typeface="Calibri" panose="020F0502020204030204" pitchFamily="34" charset="0"/>
                <a:cs typeface="MinionPro-Regular"/>
              </a:rPr>
              <a:t>	- A particular pattern of parallelism in computer architecture called </a:t>
            </a:r>
            <a:r>
              <a:rPr lang="en-GB" sz="1800" b="1" dirty="0">
                <a:effectLst/>
                <a:latin typeface="MinionPro-Bold"/>
                <a:ea typeface="Calibri" panose="020F0502020204030204" pitchFamily="34" charset="0"/>
                <a:cs typeface="MinionPro-Bold"/>
              </a:rPr>
              <a:t>pipelining</a:t>
            </a:r>
            <a:r>
              <a:rPr lang="en-GB" sz="1800" dirty="0">
                <a:effectLst/>
                <a:latin typeface="MinionPro-Regular"/>
                <a:ea typeface="Calibri" panose="020F0502020204030204" pitchFamily="34" charset="0"/>
                <a:cs typeface="MinionPro-Regular"/>
              </a:rPr>
              <a:t>. </a:t>
            </a:r>
          </a:p>
          <a:p>
            <a:pPr marL="0" indent="0">
              <a:lnSpc>
                <a:spcPct val="107000"/>
              </a:lnSpc>
              <a:spcAft>
                <a:spcPts val="800"/>
              </a:spcAft>
              <a:buNone/>
            </a:pPr>
            <a:r>
              <a:rPr lang="en-GB" sz="1800" b="1" dirty="0">
                <a:effectLst/>
                <a:latin typeface="ITCFranklinGothicStd-Hvy"/>
                <a:ea typeface="Calibri" panose="020F0502020204030204" pitchFamily="34" charset="0"/>
                <a:cs typeface="ITCFranklinGothicStd-Hvy"/>
              </a:rPr>
              <a:t>5.    </a:t>
            </a:r>
            <a:r>
              <a:rPr lang="en-GB" sz="2000" b="1" dirty="0">
                <a:effectLst/>
                <a:latin typeface="ITCFranklinGothicStd-Hvy"/>
                <a:ea typeface="Calibri" panose="020F0502020204030204" pitchFamily="34" charset="0"/>
                <a:cs typeface="ITCFranklinGothicStd-Hvy"/>
              </a:rPr>
              <a:t>Performance via Prediction</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sz="1800" b="1" dirty="0">
                <a:effectLst/>
                <a:latin typeface="MinionPro-Bold"/>
                <a:ea typeface="Calibri" panose="020F0502020204030204" pitchFamily="34" charset="0"/>
                <a:cs typeface="MinionPro-Bold"/>
              </a:rPr>
              <a:t>	- Prediction: </a:t>
            </a:r>
            <a:r>
              <a:rPr lang="en-GB" sz="1800" dirty="0">
                <a:effectLst/>
                <a:latin typeface="MinionPro-Regular"/>
                <a:ea typeface="Calibri" panose="020F0502020204030204" pitchFamily="34" charset="0"/>
                <a:cs typeface="MinionPro-Regular"/>
              </a:rPr>
              <a:t>In some cases it can be faster on average to guess and start working rather than wait 	until you know for sure, assuming that the mechanism to recover from a misprediction is not too 	expensive and the prediction is relatively accurate. </a:t>
            </a:r>
          </a:p>
          <a:p>
            <a:pPr marL="0" indent="0">
              <a:lnSpc>
                <a:spcPct val="107000"/>
              </a:lnSpc>
              <a:spcAft>
                <a:spcPts val="800"/>
              </a:spcAft>
              <a:buNone/>
            </a:pPr>
            <a:endParaRPr lang="en-GB" dirty="0"/>
          </a:p>
        </p:txBody>
      </p:sp>
    </p:spTree>
    <p:extLst>
      <p:ext uri="{BB962C8B-B14F-4D97-AF65-F5344CB8AC3E}">
        <p14:creationId xmlns:p14="http://schemas.microsoft.com/office/powerpoint/2010/main" val="31860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B374C-1C71-A6A4-3A7A-101CB5634E62}"/>
              </a:ext>
            </a:extLst>
          </p:cNvPr>
          <p:cNvSpPr>
            <a:spLocks noGrp="1"/>
          </p:cNvSpPr>
          <p:nvPr>
            <p:ph type="title"/>
          </p:nvPr>
        </p:nvSpPr>
        <p:spPr/>
        <p:txBody>
          <a:bodyPr>
            <a:normAutofit/>
          </a:bodyPr>
          <a:lstStyle/>
          <a:p>
            <a:r>
              <a:rPr lang="en-GB" sz="4000" b="1" dirty="0"/>
              <a:t>8 Advancements Produced by Computer Architects</a:t>
            </a:r>
            <a:endParaRPr lang="en-GB" sz="4000" dirty="0"/>
          </a:p>
        </p:txBody>
      </p:sp>
      <p:sp>
        <p:nvSpPr>
          <p:cNvPr id="3" name="Content Placeholder 2">
            <a:extLst>
              <a:ext uri="{FF2B5EF4-FFF2-40B4-BE49-F238E27FC236}">
                <a16:creationId xmlns:a16="http://schemas.microsoft.com/office/drawing/2014/main" id="{59FEB563-ECE5-F843-A016-2A55F4AB5F18}"/>
              </a:ext>
            </a:extLst>
          </p:cNvPr>
          <p:cNvSpPr>
            <a:spLocks noGrp="1"/>
          </p:cNvSpPr>
          <p:nvPr>
            <p:ph idx="1"/>
          </p:nvPr>
        </p:nvSpPr>
        <p:spPr/>
        <p:txBody>
          <a:bodyPr>
            <a:normAutofit/>
          </a:bodyPr>
          <a:lstStyle/>
          <a:p>
            <a:pPr marL="0" indent="0">
              <a:lnSpc>
                <a:spcPct val="107000"/>
              </a:lnSpc>
              <a:spcAft>
                <a:spcPts val="800"/>
              </a:spcAft>
              <a:buNone/>
            </a:pPr>
            <a:r>
              <a:rPr lang="en-GB" sz="1800" b="1" dirty="0">
                <a:effectLst/>
                <a:latin typeface="ITCFranklinGothicStd-Hvy"/>
                <a:ea typeface="Calibri" panose="020F0502020204030204" pitchFamily="34" charset="0"/>
                <a:cs typeface="ITCFranklinGothicStd-Hvy"/>
              </a:rPr>
              <a:t>6.   </a:t>
            </a:r>
            <a:r>
              <a:rPr lang="en-GB" sz="2000" b="1" dirty="0">
                <a:effectLst/>
                <a:latin typeface="ITCFranklinGothicStd-Hvy"/>
                <a:ea typeface="Calibri" panose="020F0502020204030204" pitchFamily="34" charset="0"/>
                <a:cs typeface="ITCFranklinGothicStd-Hvy"/>
              </a:rPr>
              <a:t>Hierarchy of Memories</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sz="1800" dirty="0">
                <a:effectLst/>
                <a:latin typeface="MinionPro-Regular"/>
                <a:ea typeface="Calibri" panose="020F0502020204030204" pitchFamily="34" charset="0"/>
                <a:cs typeface="MinionPro-Regular"/>
              </a:rPr>
              <a:t>         - Programmers want memory to be fast, large, and cheap, as memory speed often shapes performance</a:t>
            </a:r>
          </a:p>
          <a:p>
            <a:pPr marL="0" indent="0">
              <a:lnSpc>
                <a:spcPct val="107000"/>
              </a:lnSpc>
              <a:spcAft>
                <a:spcPts val="800"/>
              </a:spcAft>
              <a:buNone/>
            </a:pPr>
            <a:r>
              <a:rPr lang="en-GB" sz="1800" dirty="0">
                <a:latin typeface="MinionPro-Regular"/>
                <a:ea typeface="Calibri" panose="020F0502020204030204" pitchFamily="34" charset="0"/>
                <a:cs typeface="MinionPro-Regular"/>
              </a:rPr>
              <a:t>         </a:t>
            </a:r>
            <a:r>
              <a:rPr lang="en-GB" sz="1800" dirty="0">
                <a:effectLst/>
                <a:latin typeface="MinionPro-Regular"/>
                <a:ea typeface="Calibri" panose="020F0502020204030204" pitchFamily="34" charset="0"/>
                <a:cs typeface="MinionPro-Regular"/>
              </a:rPr>
              <a:t>- capacity limits the size of problems that can be solved, and the cost of memory today is often the                                      majority of computer</a:t>
            </a:r>
          </a:p>
          <a:p>
            <a:pPr marL="0" indent="0">
              <a:lnSpc>
                <a:spcPct val="107000"/>
              </a:lnSpc>
              <a:spcAft>
                <a:spcPts val="800"/>
              </a:spcAft>
              <a:buNone/>
            </a:pPr>
            <a:r>
              <a:rPr lang="en-GB" sz="1800" dirty="0">
                <a:latin typeface="MinionPro-Regular"/>
                <a:ea typeface="Calibri" panose="020F0502020204030204" pitchFamily="34" charset="0"/>
                <a:cs typeface="MinionPro-Regular"/>
              </a:rPr>
              <a:t>         </a:t>
            </a:r>
            <a:r>
              <a:rPr lang="en-GB" sz="1800" dirty="0">
                <a:effectLst/>
                <a:latin typeface="MinionPro-Regular"/>
                <a:ea typeface="Calibri" panose="020F0502020204030204" pitchFamily="34" charset="0"/>
                <a:cs typeface="MinionPro-Regular"/>
              </a:rPr>
              <a:t>- address these conflicting demands with a </a:t>
            </a:r>
            <a:r>
              <a:rPr lang="en-GB" sz="1800" b="1" dirty="0">
                <a:effectLst/>
                <a:latin typeface="MinionPro-Bold"/>
                <a:ea typeface="Calibri" panose="020F0502020204030204" pitchFamily="34" charset="0"/>
                <a:cs typeface="MinionPro-Bold"/>
              </a:rPr>
              <a:t>hierarchy of memories</a:t>
            </a:r>
            <a:r>
              <a:rPr lang="en-GB" sz="1800" dirty="0">
                <a:effectLst/>
                <a:latin typeface="MinionPro-Regular"/>
                <a:ea typeface="Calibri" panose="020F0502020204030204" pitchFamily="34" charset="0"/>
                <a:cs typeface="MinionPro-Regular"/>
              </a:rPr>
              <a:t>, with the fastest, smallest, and most expensive memory per bit at the top of the hierarchy and the slowest, largest, and cheapest per bit at the bottom. Caches give the programmer the illusion that main memory is nearly as fast as the top of the hierarchy and nearly as big and cheap as the bottom of the hierarchy. </a:t>
            </a:r>
            <a:endParaRPr lang="en-GB" dirty="0"/>
          </a:p>
        </p:txBody>
      </p:sp>
    </p:spTree>
    <p:extLst>
      <p:ext uri="{BB962C8B-B14F-4D97-AF65-F5344CB8AC3E}">
        <p14:creationId xmlns:p14="http://schemas.microsoft.com/office/powerpoint/2010/main" val="5900471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39B55-46C6-97A6-E686-A7F2C1E8FCB4}"/>
              </a:ext>
            </a:extLst>
          </p:cNvPr>
          <p:cNvSpPr>
            <a:spLocks noGrp="1"/>
          </p:cNvSpPr>
          <p:nvPr>
            <p:ph type="title"/>
          </p:nvPr>
        </p:nvSpPr>
        <p:spPr/>
        <p:txBody>
          <a:bodyPr>
            <a:normAutofit/>
          </a:bodyPr>
          <a:lstStyle/>
          <a:p>
            <a:r>
              <a:rPr lang="en-GB" sz="4000" b="1" dirty="0"/>
              <a:t>8 Advancements Produced by Computer Architects</a:t>
            </a:r>
            <a:endParaRPr lang="en-GB" sz="4000" dirty="0"/>
          </a:p>
        </p:txBody>
      </p:sp>
      <p:sp>
        <p:nvSpPr>
          <p:cNvPr id="6" name="Content Placeholder 5">
            <a:extLst>
              <a:ext uri="{FF2B5EF4-FFF2-40B4-BE49-F238E27FC236}">
                <a16:creationId xmlns:a16="http://schemas.microsoft.com/office/drawing/2014/main" id="{D2E3B819-FDBA-B321-E48E-42CE520F4D4C}"/>
              </a:ext>
            </a:extLst>
          </p:cNvPr>
          <p:cNvSpPr txBox="1">
            <a:spLocks noGrp="1"/>
          </p:cNvSpPr>
          <p:nvPr>
            <p:ph idx="1"/>
          </p:nvPr>
        </p:nvSpPr>
        <p:spPr>
          <a:xfrm>
            <a:off x="838200" y="1825625"/>
            <a:ext cx="10515600" cy="2945037"/>
          </a:xfrm>
          <a:prstGeom prst="rect">
            <a:avLst/>
          </a:prstGeom>
          <a:noFill/>
        </p:spPr>
        <p:txBody>
          <a:bodyPr wrap="square">
            <a:spAutoFit/>
          </a:bodyPr>
          <a:lstStyle/>
          <a:p>
            <a:pPr marL="0" indent="0">
              <a:lnSpc>
                <a:spcPct val="107000"/>
              </a:lnSpc>
              <a:spcAft>
                <a:spcPts val="800"/>
              </a:spcAft>
              <a:buNone/>
            </a:pPr>
            <a:r>
              <a:rPr lang="en-GB" sz="2000" b="1" dirty="0">
                <a:effectLst/>
                <a:latin typeface="ITCFranklinGothicStd-Hvy"/>
                <a:ea typeface="Calibri" panose="020F0502020204030204" pitchFamily="34" charset="0"/>
                <a:cs typeface="ITCFranklinGothicStd-Hvy"/>
              </a:rPr>
              <a:t>7.  Performance via Parallelism</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sz="1800" dirty="0">
                <a:effectLst/>
                <a:latin typeface="MinionPro-Regular"/>
                <a:ea typeface="Calibri" panose="020F0502020204030204" pitchFamily="34" charset="0"/>
                <a:cs typeface="MinionPro-Regular"/>
              </a:rPr>
              <a:t>        - Since the dawn of computing, computer architects have offered designs that get more performance by                                                                                                                                                                                                          	performing operations in parallel. </a:t>
            </a:r>
          </a:p>
          <a:p>
            <a:pPr marL="0" indent="0">
              <a:lnSpc>
                <a:spcPct val="107000"/>
              </a:lnSpc>
              <a:spcAft>
                <a:spcPts val="800"/>
              </a:spcAft>
              <a:buNone/>
            </a:pPr>
            <a:r>
              <a:rPr lang="en-GB" sz="1800" b="1" dirty="0">
                <a:effectLst/>
                <a:latin typeface="ITCFranklinGothicStd-Hvy"/>
                <a:ea typeface="Calibri" panose="020F0502020204030204" pitchFamily="34" charset="0"/>
                <a:cs typeface="ITCFranklinGothicStd-Hvy"/>
              </a:rPr>
              <a:t>8.    </a:t>
            </a:r>
            <a:r>
              <a:rPr lang="en-GB" sz="2000" b="1" dirty="0">
                <a:effectLst/>
                <a:latin typeface="ITCFranklinGothicStd-Hvy"/>
                <a:ea typeface="Calibri" panose="020F0502020204030204" pitchFamily="34" charset="0"/>
                <a:cs typeface="ITCFranklinGothicStd-Hvy"/>
              </a:rPr>
              <a:t>Dependability via Redundancy</a:t>
            </a:r>
            <a:endParaRPr lang="en-GB" sz="2000" b="1"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sz="1800" b="1" dirty="0">
                <a:effectLst/>
                <a:latin typeface="Calibri" panose="020F0502020204030204" pitchFamily="34" charset="0"/>
                <a:ea typeface="Calibri" panose="020F0502020204030204" pitchFamily="34" charset="0"/>
                <a:cs typeface="Times New Roman" panose="02020603050405020304" pitchFamily="18" charset="0"/>
              </a:rPr>
              <a:t>        - </a:t>
            </a:r>
            <a:r>
              <a:rPr lang="en-GB" sz="1800" dirty="0">
                <a:effectLst/>
                <a:latin typeface="MinionPro-Regular"/>
                <a:ea typeface="Calibri" panose="020F0502020204030204" pitchFamily="34" charset="0"/>
                <a:cs typeface="MinionPro-Regular"/>
              </a:rPr>
              <a:t>Computers not only need to be fast; they need to be dependable. Since any physical device can fail,                                                 systems are made </a:t>
            </a:r>
            <a:r>
              <a:rPr lang="en-GB" sz="1800" b="1" dirty="0">
                <a:effectLst/>
                <a:latin typeface="MinionPro-Bold"/>
                <a:ea typeface="Calibri" panose="020F0502020204030204" pitchFamily="34" charset="0"/>
                <a:cs typeface="MinionPro-Bold"/>
              </a:rPr>
              <a:t>dependable </a:t>
            </a:r>
            <a:r>
              <a:rPr lang="en-GB" sz="1800" dirty="0">
                <a:effectLst/>
                <a:latin typeface="MinionPro-Regular"/>
                <a:ea typeface="Calibri" panose="020F0502020204030204" pitchFamily="34" charset="0"/>
                <a:cs typeface="MinionPro-Regular"/>
              </a:rPr>
              <a:t>by including redundant components that can take over when a failure occurs </a:t>
            </a:r>
            <a:r>
              <a:rPr lang="en-GB" sz="1800" i="1" dirty="0">
                <a:effectLst/>
                <a:latin typeface="MinionPro-It"/>
                <a:ea typeface="Calibri" panose="020F0502020204030204" pitchFamily="34" charset="0"/>
                <a:cs typeface="MinionPro-It"/>
              </a:rPr>
              <a:t>and </a:t>
            </a:r>
            <a:r>
              <a:rPr lang="en-GB" sz="1800" dirty="0">
                <a:effectLst/>
                <a:latin typeface="MinionPro-Regular"/>
                <a:ea typeface="Calibri" panose="020F0502020204030204" pitchFamily="34" charset="0"/>
                <a:cs typeface="MinionPro-Regular"/>
              </a:rPr>
              <a:t>to help detect failures.</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16618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5121</TotalTime>
  <Words>3465</Words>
  <Application>Microsoft Office PowerPoint</Application>
  <PresentationFormat>Widescreen</PresentationFormat>
  <Paragraphs>192</Paragraphs>
  <Slides>40</Slides>
  <Notes>0</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40</vt:i4>
      </vt:variant>
    </vt:vector>
  </HeadingPairs>
  <TitlesOfParts>
    <vt:vector size="57" baseType="lpstr">
      <vt:lpstr>Arial</vt:lpstr>
      <vt:lpstr>Arial-BoldMT</vt:lpstr>
      <vt:lpstr>ArialMT</vt:lpstr>
      <vt:lpstr>Calibri</vt:lpstr>
      <vt:lpstr>Calibri Light</vt:lpstr>
      <vt:lpstr>Calibri-Bold</vt:lpstr>
      <vt:lpstr>Calibri-Italic</vt:lpstr>
      <vt:lpstr>Cambria Math</vt:lpstr>
      <vt:lpstr>ITCFranklinGothicStd-Hvy</vt:lpstr>
      <vt:lpstr>MinionPro-Bold</vt:lpstr>
      <vt:lpstr>MinionPro-It</vt:lpstr>
      <vt:lpstr>MinionPro-Regular</vt:lpstr>
      <vt:lpstr>Symbol</vt:lpstr>
      <vt:lpstr>Times New Roman</vt:lpstr>
      <vt:lpstr>TimesTen-Bold</vt:lpstr>
      <vt:lpstr>TimesTen-Roman</vt:lpstr>
      <vt:lpstr>Office Theme</vt:lpstr>
      <vt:lpstr>Computer Architecture</vt:lpstr>
      <vt:lpstr>History of Computers </vt:lpstr>
      <vt:lpstr>Classes of Computing Applications and Their Characteristics </vt:lpstr>
      <vt:lpstr>Classes of Computing Applications and Their Characteristics</vt:lpstr>
      <vt:lpstr>Classes of Computing Applications and Their Characteristics</vt:lpstr>
      <vt:lpstr>8 Great Ideas Produced by Computer Architects</vt:lpstr>
      <vt:lpstr>8 Great Ideas Produced by Computer Architects</vt:lpstr>
      <vt:lpstr>8 Advancements Produced by Computer Architects</vt:lpstr>
      <vt:lpstr>8 Advancements Produced by Computer Architects</vt:lpstr>
      <vt:lpstr>What is Computer Organisation?</vt:lpstr>
      <vt:lpstr>What is Computer Architecture? </vt:lpstr>
      <vt:lpstr>Types of Computer Architecture</vt:lpstr>
      <vt:lpstr>Von-Neumann Architecture  </vt:lpstr>
      <vt:lpstr>Von-Neumann Architecture  </vt:lpstr>
      <vt:lpstr>Harvard Architecture </vt:lpstr>
      <vt:lpstr>Harvard Architecture</vt:lpstr>
      <vt:lpstr>Instruction Set architecture </vt:lpstr>
      <vt:lpstr>Micro-architecture </vt:lpstr>
      <vt:lpstr>Computer Structure and Function </vt:lpstr>
      <vt:lpstr>Functions of a Computer </vt:lpstr>
      <vt:lpstr>Functions of a Computer </vt:lpstr>
      <vt:lpstr>Structural Components of a Computer</vt:lpstr>
      <vt:lpstr>Structural Components</vt:lpstr>
      <vt:lpstr>Data Representation </vt:lpstr>
      <vt:lpstr>Data Representation </vt:lpstr>
      <vt:lpstr>Basic Terms</vt:lpstr>
      <vt:lpstr>Data Representation</vt:lpstr>
      <vt:lpstr>Data Representation</vt:lpstr>
      <vt:lpstr>Denary Numbers (Base 10) </vt:lpstr>
      <vt:lpstr>Base 10  </vt:lpstr>
      <vt:lpstr>Binary Numbers (Base 2)</vt:lpstr>
      <vt:lpstr>N-Bits and their Decimal Equivalent</vt:lpstr>
      <vt:lpstr>Hexadecimal Numbers</vt:lpstr>
      <vt:lpstr>Hexadecimal Number System</vt:lpstr>
      <vt:lpstr>Character Codes </vt:lpstr>
      <vt:lpstr>Binary Coded Decimal</vt:lpstr>
      <vt:lpstr>Binary Coded Decimal (BCD) </vt:lpstr>
      <vt:lpstr>Binary Coded Decimal </vt:lpstr>
      <vt:lpstr>Packed Binary Coded Decimal (Packed-BCD) </vt:lpstr>
      <vt:lpstr>Packed Binary Coded Decimal (Packed - BCD)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Hadiza Umar</dc:creator>
  <cp:lastModifiedBy>Hadiza Umar</cp:lastModifiedBy>
  <cp:revision>32</cp:revision>
  <dcterms:created xsi:type="dcterms:W3CDTF">2024-01-09T20:12:48Z</dcterms:created>
  <dcterms:modified xsi:type="dcterms:W3CDTF">2024-01-28T19:58:11Z</dcterms:modified>
</cp:coreProperties>
</file>

<file path=docProps/thumbnail.jpeg>
</file>